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</p:sldMasterIdLst>
  <p:notesMasterIdLst>
    <p:notesMasterId r:id="rId139"/>
  </p:notesMasterIdLst>
  <p:sldIdLst>
    <p:sldId id="556" r:id="rId5"/>
    <p:sldId id="258" r:id="rId6"/>
    <p:sldId id="504" r:id="rId7"/>
    <p:sldId id="416" r:id="rId8"/>
    <p:sldId id="417" r:id="rId9"/>
    <p:sldId id="557" r:id="rId10"/>
    <p:sldId id="418" r:id="rId11"/>
    <p:sldId id="419" r:id="rId12"/>
    <p:sldId id="420" r:id="rId13"/>
    <p:sldId id="421" r:id="rId14"/>
    <p:sldId id="422" r:id="rId15"/>
    <p:sldId id="486" r:id="rId16"/>
    <p:sldId id="507" r:id="rId17"/>
    <p:sldId id="423" r:id="rId18"/>
    <p:sldId id="428" r:id="rId19"/>
    <p:sldId id="429" r:id="rId20"/>
    <p:sldId id="430" r:id="rId21"/>
    <p:sldId id="424" r:id="rId22"/>
    <p:sldId id="431" r:id="rId23"/>
    <p:sldId id="433" r:id="rId24"/>
    <p:sldId id="432" r:id="rId25"/>
    <p:sldId id="434" r:id="rId26"/>
    <p:sldId id="470" r:id="rId27"/>
    <p:sldId id="425" r:id="rId28"/>
    <p:sldId id="508" r:id="rId29"/>
    <p:sldId id="468" r:id="rId30"/>
    <p:sldId id="509" r:id="rId31"/>
    <p:sldId id="443" r:id="rId32"/>
    <p:sldId id="427" r:id="rId33"/>
    <p:sldId id="505" r:id="rId34"/>
    <p:sldId id="506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4" r:id="rId43"/>
    <p:sldId id="445" r:id="rId44"/>
    <p:sldId id="446" r:id="rId45"/>
    <p:sldId id="450" r:id="rId46"/>
    <p:sldId id="451" r:id="rId47"/>
    <p:sldId id="448" r:id="rId48"/>
    <p:sldId id="449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510" r:id="rId60"/>
    <p:sldId id="462" r:id="rId61"/>
    <p:sldId id="463" r:id="rId62"/>
    <p:sldId id="466" r:id="rId63"/>
    <p:sldId id="467" r:id="rId64"/>
    <p:sldId id="465" r:id="rId65"/>
    <p:sldId id="464" r:id="rId66"/>
    <p:sldId id="548" r:id="rId67"/>
    <p:sldId id="471" r:id="rId68"/>
    <p:sldId id="472" r:id="rId69"/>
    <p:sldId id="473" r:id="rId70"/>
    <p:sldId id="474" r:id="rId71"/>
    <p:sldId id="482" r:id="rId72"/>
    <p:sldId id="475" r:id="rId73"/>
    <p:sldId id="476" r:id="rId74"/>
    <p:sldId id="477" r:id="rId75"/>
    <p:sldId id="479" r:id="rId76"/>
    <p:sldId id="480" r:id="rId77"/>
    <p:sldId id="481" r:id="rId78"/>
    <p:sldId id="550" r:id="rId79"/>
    <p:sldId id="483" r:id="rId80"/>
    <p:sldId id="484" r:id="rId81"/>
    <p:sldId id="516" r:id="rId82"/>
    <p:sldId id="519" r:id="rId83"/>
    <p:sldId id="517" r:id="rId84"/>
    <p:sldId id="518" r:id="rId85"/>
    <p:sldId id="521" r:id="rId86"/>
    <p:sldId id="513" r:id="rId87"/>
    <p:sldId id="522" r:id="rId88"/>
    <p:sldId id="514" r:id="rId89"/>
    <p:sldId id="515" r:id="rId90"/>
    <p:sldId id="523" r:id="rId91"/>
    <p:sldId id="488" r:id="rId92"/>
    <p:sldId id="493" r:id="rId93"/>
    <p:sldId id="524" r:id="rId94"/>
    <p:sldId id="525" r:id="rId95"/>
    <p:sldId id="526" r:id="rId96"/>
    <p:sldId id="527" r:id="rId97"/>
    <p:sldId id="528" r:id="rId98"/>
    <p:sldId id="558" r:id="rId99"/>
    <p:sldId id="499" r:id="rId100"/>
    <p:sldId id="549" r:id="rId101"/>
    <p:sldId id="529" r:id="rId102"/>
    <p:sldId id="530" r:id="rId103"/>
    <p:sldId id="531" r:id="rId104"/>
    <p:sldId id="532" r:id="rId105"/>
    <p:sldId id="533" r:id="rId106"/>
    <p:sldId id="534" r:id="rId107"/>
    <p:sldId id="547" r:id="rId108"/>
    <p:sldId id="537" r:id="rId109"/>
    <p:sldId id="535" r:id="rId110"/>
    <p:sldId id="536" r:id="rId111"/>
    <p:sldId id="495" r:id="rId112"/>
    <p:sldId id="559" r:id="rId113"/>
    <p:sldId id="500" r:id="rId114"/>
    <p:sldId id="561" r:id="rId115"/>
    <p:sldId id="496" r:id="rId116"/>
    <p:sldId id="560" r:id="rId117"/>
    <p:sldId id="501" r:id="rId118"/>
    <p:sldId id="538" r:id="rId119"/>
    <p:sldId id="539" r:id="rId120"/>
    <p:sldId id="540" r:id="rId121"/>
    <p:sldId id="546" r:id="rId122"/>
    <p:sldId id="541" r:id="rId123"/>
    <p:sldId id="545" r:id="rId124"/>
    <p:sldId id="542" r:id="rId125"/>
    <p:sldId id="543" r:id="rId126"/>
    <p:sldId id="544" r:id="rId127"/>
    <p:sldId id="497" r:id="rId128"/>
    <p:sldId id="562" r:id="rId129"/>
    <p:sldId id="502" r:id="rId130"/>
    <p:sldId id="551" r:id="rId131"/>
    <p:sldId id="563" r:id="rId132"/>
    <p:sldId id="552" r:id="rId133"/>
    <p:sldId id="553" r:id="rId134"/>
    <p:sldId id="564" r:id="rId135"/>
    <p:sldId id="503" r:id="rId136"/>
    <p:sldId id="554" r:id="rId137"/>
    <p:sldId id="555" r:id="rId1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08000"/>
    <a:srgbClr val="339933"/>
    <a:srgbClr val="CCFF99"/>
    <a:srgbClr val="2B2A2A"/>
    <a:srgbClr val="2CC615"/>
    <a:srgbClr val="55A935"/>
    <a:srgbClr val="595A5D"/>
    <a:srgbClr val="414042"/>
    <a:srgbClr val="DCDCD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9" autoAdjust="0"/>
    <p:restoredTop sz="90938" autoAdjust="0"/>
  </p:normalViewPr>
  <p:slideViewPr>
    <p:cSldViewPr snapToGrid="0" showGuides="1">
      <p:cViewPr>
        <p:scale>
          <a:sx n="100" d="100"/>
          <a:sy n="100" d="100"/>
        </p:scale>
        <p:origin x="-392" y="-213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140" Type="http://schemas.openxmlformats.org/officeDocument/2006/relationships/printerSettings" Target="printerSettings/printerSettings1.bin"/><Relationship Id="rId141" Type="http://schemas.openxmlformats.org/officeDocument/2006/relationships/commentAuthors" Target="commentAuthors.xml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11/5/13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5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dditional Circuits 9-09.eps"/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175585" y="2035443"/>
            <a:ext cx="5348338" cy="1730540"/>
          </a:xfrm>
          <a:prstGeom prst="rect">
            <a:avLst/>
          </a:prstGeom>
        </p:spPr>
      </p:pic>
      <p:pic>
        <p:nvPicPr>
          <p:cNvPr id="13" name="Picture 12" descr="aws_reinvent_mark_RGB-alt copy-11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" y="633969"/>
            <a:ext cx="3860800" cy="8001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83505" y="1884730"/>
            <a:ext cx="7772400" cy="1102519"/>
          </a:xfrm>
        </p:spPr>
        <p:txBody>
          <a:bodyPr anchor="ctr">
            <a:normAutofit/>
          </a:bodyPr>
          <a:lstStyle>
            <a:lvl1pPr>
              <a:defRPr sz="2800" kern="800" spc="-4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 Line 1</a:t>
            </a:r>
            <a:br>
              <a:rPr lang="en-US" sz="2800" b="1" dirty="0" smtClean="0">
                <a:solidFill>
                  <a:schemeClr val="bg1"/>
                </a:solidFill>
                <a:cs typeface="Arial"/>
              </a:rPr>
            </a:br>
            <a:r>
              <a:rPr lang="en-US" sz="2800" b="1" dirty="0" smtClean="0">
                <a:solidFill>
                  <a:schemeClr val="bg1"/>
                </a:solidFill>
                <a:cs typeface="Arial"/>
              </a:rPr>
              <a:t>Session Title</a:t>
            </a:r>
            <a:r>
              <a:rPr lang="en-US" sz="2800" b="1" baseline="0" dirty="0" smtClean="0">
                <a:solidFill>
                  <a:schemeClr val="bg1"/>
                </a:solidFill>
                <a:cs typeface="Arial"/>
              </a:rPr>
              <a:t> Line 2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3505" y="3186717"/>
            <a:ext cx="7786115" cy="38987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solidFill>
                  <a:srgbClr val="0089C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83505" y="3679354"/>
            <a:ext cx="7812087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rgbClr val="0089C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2013</a:t>
            </a:r>
          </a:p>
        </p:txBody>
      </p:sp>
      <p:pic>
        <p:nvPicPr>
          <p:cNvPr id="22" name="Picture 21" descr="white copy-01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" y="4947478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2013 Amazon.com, Inc. and its affiliates. All rights reserved. May not be copied, modified, or distributed in whole or in part without the express consent of Amazon.com, Inc.</a:t>
            </a:r>
            <a:endParaRPr lang="en-US" sz="700" b="0" dirty="0"/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7" y="4291330"/>
            <a:ext cx="8852747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7" y="243840"/>
            <a:ext cx="8852747" cy="39691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5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aws_reinvent_mark_RGB-alt copy-1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" y="633969"/>
            <a:ext cx="2918941" cy="60491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hite copy-01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441567"/>
            <a:ext cx="934621" cy="428368"/>
          </a:xfrm>
          <a:prstGeom prst="rect">
            <a:avLst/>
          </a:prstGeom>
        </p:spPr>
      </p:pic>
      <p:pic>
        <p:nvPicPr>
          <p:cNvPr id="10" name="Picture 9" descr="Thankyou copy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69" y="940486"/>
            <a:ext cx="3516744" cy="29742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Please give us your feedback on this presentation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73679" y="2844122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As</a:t>
            </a:r>
            <a:r>
              <a:rPr lang="en-US" sz="1800" baseline="0" dirty="0" smtClean="0">
                <a:solidFill>
                  <a:schemeClr val="bg1"/>
                </a:solidFill>
              </a:rPr>
              <a:t> a thank you, we will select prize winners daily for completed surveys!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4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15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rgbClr val="2CC615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tx2">
              <a:lumMod val="10000"/>
            </a:schemeClr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bg1"/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chemeClr val="bg1"/>
          </a:solidFill>
        </p:spPr>
        <p:txBody>
          <a:bodyPr bIns="137160" numCol="1" spcCol="457200" anchor="t" anchorCtr="0">
            <a:noAutofit/>
          </a:bodyPr>
          <a:lstStyle>
            <a:lvl1pPr marL="0" indent="0">
              <a:buNone/>
              <a:defRPr lang="sk-SK" sz="1400" b="1" i="0" baseline="0" smtClean="0">
                <a:solidFill>
                  <a:schemeClr val="tx2">
                    <a:lumMod val="10000"/>
                  </a:schemeClr>
                </a:solidFill>
                <a:latin typeface="Lucida Console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Consolas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Consolas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Consolas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Consolas"/>
              </a:defRPr>
            </a:lvl5pPr>
          </a:lstStyle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Syntax Test file for 68k Assembly code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; Some comments about this file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.D0 00000000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MS 2100 00000002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MM 2000;DI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LEA.L $002100,A1</a:t>
            </a:r>
          </a:p>
          <a:p>
            <a:r>
              <a:rPr lang="en-US" sz="1300" dirty="0" smtClean="0">
                <a:solidFill>
                  <a:prstClr val="black"/>
                </a:solidFill>
                <a:latin typeface="Courier"/>
              </a:rPr>
              <a:t> MOVE.L #2,-(A1)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BSR $00002050</a:t>
            </a:r>
          </a:p>
          <a:p>
            <a:endParaRPr lang="sk-SK" sz="1300" dirty="0" smtClean="0">
              <a:solidFill>
                <a:prstClr val="black"/>
              </a:solidFill>
              <a:latin typeface="Courier"/>
            </a:endParaRP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MM 2050;DI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(A1)+,D1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(A1),D2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ADD.L D1,D2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MOVE.L D2,D0</a:t>
            </a:r>
          </a:p>
          <a:p>
            <a:r>
              <a:rPr lang="sk-SK" sz="1300" dirty="0" smtClean="0">
                <a:solidFill>
                  <a:prstClr val="black"/>
                </a:solidFill>
                <a:latin typeface="Courier"/>
              </a:rPr>
              <a:t> RTS</a:t>
            </a:r>
          </a:p>
        </p:txBody>
      </p:sp>
    </p:spTree>
    <p:extLst>
      <p:ext uri="{BB962C8B-B14F-4D97-AF65-F5344CB8AC3E}">
        <p14:creationId xmlns:p14="http://schemas.microsoft.com/office/powerpoint/2010/main" val="2107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9144000" cy="61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ws_reinvent_mark_RGB-alt copy-11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" y="4872301"/>
            <a:ext cx="853340" cy="1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707" r:id="rId3"/>
    <p:sldLayoutId id="2147483710" r:id="rId4"/>
    <p:sldLayoutId id="214748371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2" r:id="rId13"/>
    <p:sldLayoutId id="214748370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1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47.png"/><Relationship Id="rId10" Type="http://schemas.openxmlformats.org/officeDocument/2006/relationships/image" Target="../media/image29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31.png"/><Relationship Id="rId1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31.png"/><Relationship Id="rId14" Type="http://schemas.openxmlformats.org/officeDocument/2006/relationships/image" Target="../media/image25.png"/><Relationship Id="rId1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5.gif"/><Relationship Id="rId9" Type="http://schemas.openxmlformats.org/officeDocument/2006/relationships/image" Target="../media/image36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5.gif"/><Relationship Id="rId9" Type="http://schemas.openxmlformats.org/officeDocument/2006/relationships/image" Target="../media/image36.png"/><Relationship Id="rId10" Type="http://schemas.openxmlformats.org/officeDocument/2006/relationships/image" Target="../media/image25.png"/><Relationship Id="rId11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35.gif"/><Relationship Id="rId10" Type="http://schemas.openxmlformats.org/officeDocument/2006/relationships/image" Target="../media/image36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37.png"/><Relationship Id="rId1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foo@bar.com" TargetMode="External"/><Relationship Id="rId3" Type="http://schemas.openxmlformats.org/officeDocument/2006/relationships/hyperlink" Target="mailto:bax@foo.com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3860561" cy="355392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Do y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ou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have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these installed?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Eclipse</a:t>
            </a:r>
          </a:p>
          <a:p>
            <a:pPr lvl="1"/>
            <a:r>
              <a:rPr lang="en-US" dirty="0"/>
              <a:t>AWS Toolkit for </a:t>
            </a:r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Java 6 or 7</a:t>
            </a:r>
          </a:p>
          <a:p>
            <a:pPr lvl="1"/>
            <a:r>
              <a:rPr lang="en-US" dirty="0" smtClean="0"/>
              <a:t>Tomcat 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87851" y="1084841"/>
            <a:ext cx="4154242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E34C00"/>
                </a:solidFill>
              </a:rPr>
              <a:t>If not:</a:t>
            </a:r>
          </a:p>
          <a:p>
            <a:pPr lvl="1"/>
            <a:r>
              <a:rPr lang="en-US" dirty="0" smtClean="0"/>
              <a:t>Go to events-</a:t>
            </a:r>
            <a:r>
              <a:rPr lang="en-US" dirty="0" err="1" smtClean="0"/>
              <a:t>aws.qwiklab.com</a:t>
            </a:r>
            <a:endParaRPr lang="en-US" dirty="0" smtClean="0"/>
          </a:p>
          <a:p>
            <a:pPr lvl="1"/>
            <a:r>
              <a:rPr lang="en-US" dirty="0" smtClean="0"/>
              <a:t>Sign up, sign in</a:t>
            </a:r>
          </a:p>
          <a:p>
            <a:pPr lvl="1"/>
            <a:r>
              <a:rPr lang="en-US" dirty="0" smtClean="0"/>
              <a:t>Click the ‘Instruction 2’, download pre-</a:t>
            </a:r>
            <a:r>
              <a:rPr lang="en-US" dirty="0" err="1" smtClean="0"/>
              <a:t>work.pdf</a:t>
            </a:r>
            <a:r>
              <a:rPr lang="en-US" dirty="0" smtClean="0"/>
              <a:t> and follow the directions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711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Video Upload, Transcode, and Streaming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52600"/>
            <a:ext cx="4013315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72" y="1752600"/>
            <a:ext cx="3950257" cy="17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Read-only copies of master</a:t>
            </a:r>
          </a:p>
          <a:p>
            <a:pPr marL="285750" lvl="1"/>
            <a:r>
              <a:rPr lang="en-US" sz="2800" dirty="0" smtClean="0"/>
              <a:t>Create on-demand to increase read performance</a:t>
            </a:r>
          </a:p>
          <a:p>
            <a:pPr marL="285750" lvl="1"/>
            <a:r>
              <a:rPr lang="en-US" sz="2800" dirty="0" smtClean="0"/>
              <a:t>Destroy when no longer needed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4988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ular Callout 55"/>
          <p:cNvSpPr/>
          <p:nvPr/>
        </p:nvSpPr>
        <p:spPr>
          <a:xfrm>
            <a:off x="5086350" y="952500"/>
            <a:ext cx="3562350" cy="1809750"/>
          </a:xfrm>
          <a:prstGeom prst="wedgeRectCallout">
            <a:avLst>
              <a:gd name="adj1" fmla="val -76452"/>
              <a:gd name="adj2" fmla="val 5862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Provision Read Replica (API, Console, </a:t>
            </a:r>
            <a:r>
              <a:rPr lang="en-US" dirty="0" err="1" smtClean="0"/>
              <a:t>etc</a:t>
            </a:r>
            <a:r>
              <a:rPr lang="en-US" dirty="0" smtClean="0"/>
              <a:t>) when app needs to scale 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9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5975350" y="1098550"/>
            <a:ext cx="3003550" cy="1809750"/>
          </a:xfrm>
          <a:prstGeom prst="wedgeRectCallout">
            <a:avLst>
              <a:gd name="adj1" fmla="val -45796"/>
              <a:gd name="adj2" fmla="val 2494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app is responsible for discovering and incorporating the Read Replicas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01" y="2059930"/>
            <a:ext cx="731520" cy="7315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18596" y="27281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#2</a:t>
            </a:r>
            <a:endParaRPr lang="en-US" sz="1000" b="1" dirty="0"/>
          </a:p>
        </p:txBody>
      </p:sp>
      <p:cxnSp>
        <p:nvCxnSpPr>
          <p:cNvPr id="57" name="Straight Arrow Connector 71"/>
          <p:cNvCxnSpPr>
            <a:stCxn id="29" idx="3"/>
            <a:endCxn id="55" idx="1"/>
          </p:cNvCxnSpPr>
          <p:nvPr/>
        </p:nvCxnSpPr>
        <p:spPr>
          <a:xfrm flipV="1">
            <a:off x="2679781" y="2425690"/>
            <a:ext cx="2211020" cy="1212094"/>
          </a:xfrm>
          <a:prstGeom prst="bentConnector3">
            <a:avLst>
              <a:gd name="adj1" fmla="val 1840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5880100" y="2800350"/>
            <a:ext cx="3263900" cy="1917700"/>
          </a:xfrm>
          <a:prstGeom prst="wedgeRectCallout">
            <a:avLst>
              <a:gd name="adj1" fmla="val -136652"/>
              <a:gd name="adj2" fmla="val -9161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App queries RDS API on launch for DB endpoints and uses the appropriate driver if RRs are present (i.e., </a:t>
            </a:r>
            <a:r>
              <a:rPr lang="en-US" sz="1600" b="1" dirty="0" err="1" smtClean="0">
                <a:latin typeface="Consolas"/>
                <a:cs typeface="Consolas"/>
              </a:rPr>
              <a:t>com.mysql.jdbc.ReplicationDriver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4450" y="1257300"/>
            <a:ext cx="666883" cy="745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558146" y="2055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RDS API</a:t>
            </a:r>
            <a:endParaRPr lang="en-US" sz="1000" b="1" dirty="0"/>
          </a:p>
        </p:txBody>
      </p:sp>
      <p:cxnSp>
        <p:nvCxnSpPr>
          <p:cNvPr id="62" name="Straight Arrow Connector 71"/>
          <p:cNvCxnSpPr>
            <a:stCxn id="34" idx="3"/>
            <a:endCxn id="60" idx="1"/>
          </p:cNvCxnSpPr>
          <p:nvPr/>
        </p:nvCxnSpPr>
        <p:spPr>
          <a:xfrm flipV="1">
            <a:off x="2603500" y="1629970"/>
            <a:ext cx="1250950" cy="2001752"/>
          </a:xfrm>
          <a:prstGeom prst="bentConnector3">
            <a:avLst>
              <a:gd name="adj1" fmla="val 337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1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RDS-DB-Instace-Read-Replic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01" y="3291830"/>
            <a:ext cx="731520" cy="73152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69396" y="39600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Read Replica #1</a:t>
            </a:r>
            <a:endParaRPr lang="en-US" sz="1000" b="1" dirty="0"/>
          </a:p>
        </p:txBody>
      </p:sp>
      <p:cxnSp>
        <p:nvCxnSpPr>
          <p:cNvPr id="54" name="Straight Arrow Connector 71"/>
          <p:cNvCxnSpPr>
            <a:stCxn id="29" idx="3"/>
            <a:endCxn id="52" idx="0"/>
          </p:cNvCxnSpPr>
          <p:nvPr/>
        </p:nvCxnSpPr>
        <p:spPr>
          <a:xfrm flipV="1">
            <a:off x="2679781" y="3291830"/>
            <a:ext cx="2627580" cy="345954"/>
          </a:xfrm>
          <a:prstGeom prst="bentConnector4">
            <a:avLst>
              <a:gd name="adj1" fmla="val 23223"/>
              <a:gd name="adj2" fmla="val 1833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1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 – Read Replicas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437496" y="3283359"/>
            <a:ext cx="1270000" cy="817901"/>
            <a:chOff x="3361266" y="2512891"/>
            <a:chExt cx="1270000" cy="817901"/>
          </a:xfrm>
        </p:grpSpPr>
        <p:pic>
          <p:nvPicPr>
            <p:cNvPr id="10" name="Picture 9" descr="RDS-DB-Instac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10" idx="1"/>
          </p:cNvCxnSpPr>
          <p:nvPr/>
        </p:nvCxnSpPr>
        <p:spPr>
          <a:xfrm>
            <a:off x="2604065" y="3647123"/>
            <a:ext cx="1096332" cy="19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30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RDS,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Read Replicas, and Connection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</a:t>
            </a:r>
            <a:r>
              <a:rPr lang="en-US" dirty="0" smtClean="0"/>
              <a:t>30 </a:t>
            </a:r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E34C00"/>
                </a:solidFill>
              </a:rPr>
              <a:t>RDS, Read Replicas, and Connection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68169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super.rds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super.config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super.LOG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AmazonRDS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baseline="0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DBInstance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class docs</a:t>
                      </a:r>
                      <a:endParaRPr lang="en-US" b="1" dirty="0" smtClean="0">
                        <a:solidFill>
                          <a:srgbClr val="151515"/>
                        </a:solidFill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Look to the master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151515"/>
                          </a:solidFill>
                        </a:rPr>
                        <a:t>DBInstance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for Read Replicas, and be sure any Read Replicas are in the ‘available’ state before returning them.</a:t>
                      </a:r>
                      <a:endParaRPr lang="en-US" dirty="0">
                        <a:solidFill>
                          <a:srgbClr val="151515"/>
                        </a:solidFill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7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Video Tagging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6" y="1739900"/>
            <a:ext cx="2684383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com.amediamanager.dao.RdsDbEndpointRetriever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929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5962411" cy="3553926"/>
          </a:xfrm>
        </p:spPr>
        <p:txBody>
          <a:bodyPr/>
          <a:lstStyle/>
          <a:p>
            <a:r>
              <a:rPr lang="en-US" dirty="0" smtClean="0"/>
              <a:t>Objects in S3 have metadata</a:t>
            </a:r>
          </a:p>
          <a:p>
            <a:r>
              <a:rPr lang="en-US" dirty="0" smtClean="0"/>
              <a:t>Metadata is exposed via headers in HTTP response</a:t>
            </a:r>
          </a:p>
          <a:p>
            <a:r>
              <a:rPr lang="en-US" dirty="0" smtClean="0"/>
              <a:t>Objects are private by default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0" y="3340099"/>
            <a:ext cx="9144000" cy="1298667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 w="25400" cap="flat" cmpd="sng" algn="ctr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099">
              <a:buFont typeface="Arial"/>
              <a:buNone/>
            </a:pP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show ‘</a:t>
            </a:r>
            <a:r>
              <a:rPr lang="en-US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em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 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curl -I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)</a:t>
            </a:r>
            <a:endParaRPr lang="en-US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84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</a:t>
            </a:r>
            <a:r>
              <a:rPr lang="en-US" dirty="0" smtClean="0"/>
              <a:t>45 </a:t>
            </a:r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Includes 15 minute break, 2:30-2:45</a:t>
            </a: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52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</a:t>
            </a:r>
            <a:r>
              <a:rPr lang="en-US" dirty="0" smtClean="0"/>
              <a:t>30 </a:t>
            </a:r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E34C00"/>
                </a:solidFill>
              </a:rPr>
              <a:t>S3 for Profile Pictures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50801"/>
              </p:ext>
            </p:extLst>
          </p:nvPr>
        </p:nvGraphicFramePr>
        <p:xfrm>
          <a:off x="0" y="1841500"/>
          <a:ext cx="9144000" cy="299338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super.s3Client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super.config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super.LOG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AmazonS3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a good naming scheme for the photos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b="1" kern="1200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+mn-ea"/>
                          <a:cs typeface="Consolas"/>
                        </a:rPr>
                        <a:t>config.getProperty</a:t>
                      </a:r>
                      <a:r>
                        <a:rPr lang="en-US" sz="1600" b="1" kern="1200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+mn-ea"/>
                          <a:cs typeface="Consolas"/>
                        </a:rPr>
                        <a:t>(ConfigProps.S3_PROFILE_PIC_PREFIX)</a:t>
                      </a:r>
                      <a:r>
                        <a:rPr lang="en-US" sz="1600" b="1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pre-defined key prefix 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should have a public read ACL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kern="12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the URL of the photo.</a:t>
                      </a:r>
                      <a:endParaRPr lang="en-US" sz="1600" kern="1200" dirty="0">
                        <a:solidFill>
                          <a:srgbClr val="15151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2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com.amediamanager.dao.DynamoDbUserDaoImpl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136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Transcoder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Transcode videos</a:t>
            </a:r>
          </a:p>
          <a:p>
            <a:pPr marL="285750" lvl="1"/>
            <a:r>
              <a:rPr lang="en-US" sz="2800" dirty="0" smtClean="0"/>
              <a:t>Store transcoded files in S3</a:t>
            </a:r>
          </a:p>
          <a:p>
            <a:pPr marL="285750" lvl="1"/>
            <a:r>
              <a:rPr lang="en-US" sz="2800" dirty="0" smtClean="0"/>
              <a:t>Create thumbnails</a:t>
            </a:r>
          </a:p>
          <a:p>
            <a:pPr marL="285750" lvl="1"/>
            <a:r>
              <a:rPr lang="en-US" sz="2800" dirty="0" smtClean="0"/>
              <a:t>Schedule transcode in a pipeline</a:t>
            </a:r>
          </a:p>
          <a:p>
            <a:pPr marL="285750" lvl="1"/>
            <a:r>
              <a:rPr lang="en-US" sz="2800" dirty="0" smtClean="0"/>
              <a:t>Results posted to SNS</a:t>
            </a:r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7" name="Picture 6" descr="TransCo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82" y="1373308"/>
            <a:ext cx="2423018" cy="24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746500" y="1581150"/>
            <a:ext cx="201930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CreateJob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4603750" y="1225550"/>
            <a:ext cx="201930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Elastic Transcoder begins converting your video…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4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53" name="Picture 52" descr="S3-Buck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3342102"/>
            <a:ext cx="603367" cy="6033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113896" y="39727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App Bucket</a:t>
            </a:r>
          </a:p>
        </p:txBody>
      </p:sp>
      <p:cxnSp>
        <p:nvCxnSpPr>
          <p:cNvPr id="55" name="Straight Arrow Connector 71"/>
          <p:cNvCxnSpPr>
            <a:stCxn id="52" idx="3"/>
            <a:endCxn id="53" idx="1"/>
          </p:cNvCxnSpPr>
          <p:nvPr/>
        </p:nvCxnSpPr>
        <p:spPr>
          <a:xfrm flipV="1">
            <a:off x="4357808" y="3643786"/>
            <a:ext cx="1090492" cy="6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ular Callout 58"/>
          <p:cNvSpPr/>
          <p:nvPr/>
        </p:nvSpPr>
        <p:spPr>
          <a:xfrm>
            <a:off x="5308600" y="1479550"/>
            <a:ext cx="201930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Transcoded video stored in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r>
              <a:rPr lang="en-US" dirty="0" smtClean="0"/>
              <a:t>: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AWS SDK for Java</a:t>
            </a:r>
          </a:p>
          <a:p>
            <a:r>
              <a:rPr lang="en-US" dirty="0" smtClean="0"/>
              <a:t>AWS Toolkit for Eclipse</a:t>
            </a:r>
          </a:p>
          <a:p>
            <a:r>
              <a:rPr lang="en-US" dirty="0" smtClean="0"/>
              <a:t>Spring 3.2</a:t>
            </a:r>
          </a:p>
          <a:p>
            <a:r>
              <a:rPr lang="en-US" dirty="0" smtClean="0"/>
              <a:t>Spring Security 3.1</a:t>
            </a:r>
          </a:p>
          <a:p>
            <a:r>
              <a:rPr lang="en-US" dirty="0" smtClean="0"/>
              <a:t>Spring Web MVC</a:t>
            </a:r>
          </a:p>
          <a:p>
            <a:r>
              <a:rPr lang="en-US" dirty="0" err="1" smtClean="0"/>
              <a:t>ThymeLeaf</a:t>
            </a:r>
            <a:r>
              <a:rPr lang="en-US" dirty="0" smtClean="0"/>
              <a:t> (template engine)</a:t>
            </a:r>
          </a:p>
          <a:p>
            <a:r>
              <a:rPr lang="en-US" dirty="0" smtClean="0"/>
              <a:t>Apache commons-*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3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746500" y="1581150"/>
            <a:ext cx="2279650" cy="1162050"/>
          </a:xfrm>
          <a:prstGeom prst="wedgeRectCallout">
            <a:avLst>
              <a:gd name="adj1" fmla="val -73978"/>
              <a:gd name="adj2" fmla="val 12097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DescribeJobStatus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cxnSp>
        <p:nvCxnSpPr>
          <p:cNvPr id="51" name="Straight Arrow Connector 71"/>
          <p:cNvCxnSpPr>
            <a:stCxn id="50" idx="3"/>
            <a:endCxn id="52" idx="1"/>
          </p:cNvCxnSpPr>
          <p:nvPr/>
        </p:nvCxnSpPr>
        <p:spPr>
          <a:xfrm flipV="1">
            <a:off x="2604065" y="3644413"/>
            <a:ext cx="1119717" cy="27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113896" y="2171699"/>
            <a:ext cx="1270000" cy="748461"/>
            <a:chOff x="3437496" y="2197099"/>
            <a:chExt cx="1270000" cy="748461"/>
          </a:xfrm>
        </p:grpSpPr>
        <p:pic>
          <p:nvPicPr>
            <p:cNvPr id="56" name="Picture 55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436" y="2197099"/>
              <a:ext cx="628663" cy="62866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37496" y="2791672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SNS Topic</a:t>
              </a:r>
            </a:p>
          </p:txBody>
        </p:sp>
      </p:grpSp>
      <p:cxnSp>
        <p:nvCxnSpPr>
          <p:cNvPr id="58" name="Straight Arrow Connector 71"/>
          <p:cNvCxnSpPr>
            <a:stCxn id="52" idx="3"/>
            <a:endCxn id="56" idx="1"/>
          </p:cNvCxnSpPr>
          <p:nvPr/>
        </p:nvCxnSpPr>
        <p:spPr>
          <a:xfrm flipV="1">
            <a:off x="4357808" y="2486031"/>
            <a:ext cx="1046028" cy="115838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cxnSp>
        <p:nvCxnSpPr>
          <p:cNvPr id="61" name="Straight Arrow Connector 71"/>
          <p:cNvCxnSpPr>
            <a:stCxn id="56" idx="0"/>
            <a:endCxn id="60" idx="0"/>
          </p:cNvCxnSpPr>
          <p:nvPr/>
        </p:nvCxnSpPr>
        <p:spPr>
          <a:xfrm rot="16200000" flipH="1" flipV="1">
            <a:off x="4876269" y="1333161"/>
            <a:ext cx="3361" cy="1680436"/>
          </a:xfrm>
          <a:prstGeom prst="bentConnector3">
            <a:avLst>
              <a:gd name="adj1" fmla="val -68015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  <a:endParaRPr lang="en-US" sz="1000" b="1" dirty="0" smtClean="0"/>
          </a:p>
        </p:txBody>
      </p:sp>
      <p:sp>
        <p:nvSpPr>
          <p:cNvPr id="63" name="Rectangular Callout 62"/>
          <p:cNvSpPr/>
          <p:nvPr/>
        </p:nvSpPr>
        <p:spPr>
          <a:xfrm>
            <a:off x="6356350" y="2978150"/>
            <a:ext cx="2019300" cy="1162050"/>
          </a:xfrm>
          <a:prstGeom prst="wedgeRectCallout">
            <a:avLst>
              <a:gd name="adj1" fmla="val -118947"/>
              <a:gd name="adj2" fmla="val -4187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Publish ‘Completed’ status notification to SNS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3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  <a:endParaRPr lang="en-US" sz="1000" b="1" dirty="0" smtClean="0"/>
          </a:p>
        </p:txBody>
      </p:sp>
      <p:cxnSp>
        <p:nvCxnSpPr>
          <p:cNvPr id="59" name="Straight Arrow Connector 71"/>
          <p:cNvCxnSpPr>
            <a:stCxn id="34" idx="3"/>
            <a:endCxn id="60" idx="1"/>
          </p:cNvCxnSpPr>
          <p:nvPr/>
        </p:nvCxnSpPr>
        <p:spPr>
          <a:xfrm flipV="1">
            <a:off x="2603500" y="2540820"/>
            <a:ext cx="1068472" cy="10909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ular Callout 62"/>
          <p:cNvSpPr/>
          <p:nvPr/>
        </p:nvSpPr>
        <p:spPr>
          <a:xfrm>
            <a:off x="6127750" y="3130550"/>
            <a:ext cx="2019300" cy="1517650"/>
          </a:xfrm>
          <a:prstGeom prst="wedgeRectCallout">
            <a:avLst>
              <a:gd name="adj1" fmla="val -193475"/>
              <a:gd name="adj2" fmla="val -5995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polls SQS every 20 seconds checking for ‘Completed’ 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Transcoder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496" y="39473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Elastic Transcoder Pipeline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25" name="Rounded Rectangle 24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28" name="Picture 27" descr="Amazon-Elastic-Load-Balac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 Side Corner Rectangle 30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 Same Side Corner Rectangle 32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36" name="Straight Arrow Connector 71"/>
            <p:cNvCxnSpPr>
              <a:stCxn id="2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 descr="Applic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38" name="Picture 37" descr="Route-53-Hosted-Z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40" name="Straight Arrow Connector 71"/>
            <p:cNvCxnSpPr>
              <a:stCxn id="38" idx="2"/>
              <a:endCxn id="2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 Same Side Corner Rectangle 4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S3-Buck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44" name="Picture 43" descr="SES-Em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45" name="Round Same Side Corner Rectangle 44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 Same Side Corner Rectangle 46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CloudWatch-Alar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50" name="Picture 4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52" name="Picture 51" descr="TransCod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82" y="3327400"/>
            <a:ext cx="634026" cy="634026"/>
          </a:xfrm>
          <a:prstGeom prst="rect">
            <a:avLst/>
          </a:prstGeom>
        </p:spPr>
      </p:pic>
      <p:pic>
        <p:nvPicPr>
          <p:cNvPr id="60" name="Picture 59" descr="SQS-Quequ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72" y="2175060"/>
            <a:ext cx="731520" cy="73152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399396" y="2804372"/>
            <a:ext cx="127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SQS Queue</a:t>
            </a:r>
            <a:endParaRPr lang="en-US" sz="1000" b="1" dirty="0" smtClean="0"/>
          </a:p>
        </p:txBody>
      </p:sp>
      <p:grpSp>
        <p:nvGrpSpPr>
          <p:cNvPr id="64" name="Group 63"/>
          <p:cNvGrpSpPr/>
          <p:nvPr/>
        </p:nvGrpSpPr>
        <p:grpSpPr>
          <a:xfrm>
            <a:off x="4491596" y="4108859"/>
            <a:ext cx="1270000" cy="817901"/>
            <a:chOff x="3361266" y="2512891"/>
            <a:chExt cx="1270000" cy="817901"/>
          </a:xfrm>
        </p:grpSpPr>
        <p:pic>
          <p:nvPicPr>
            <p:cNvPr id="65" name="Picture 64" descr="RDS-DB-Instace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361266" y="317690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</p:txBody>
        </p:sp>
      </p:grpSp>
      <p:cxnSp>
        <p:nvCxnSpPr>
          <p:cNvPr id="67" name="Straight Arrow Connector 71"/>
          <p:cNvCxnSpPr>
            <a:stCxn id="29" idx="3"/>
            <a:endCxn id="65" idx="1"/>
          </p:cNvCxnSpPr>
          <p:nvPr/>
        </p:nvCxnSpPr>
        <p:spPr>
          <a:xfrm>
            <a:off x="2679781" y="3637784"/>
            <a:ext cx="2074716" cy="836835"/>
          </a:xfrm>
          <a:prstGeom prst="bentConnector3">
            <a:avLst>
              <a:gd name="adj1" fmla="val 298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ular Callout 67"/>
          <p:cNvSpPr/>
          <p:nvPr/>
        </p:nvSpPr>
        <p:spPr>
          <a:xfrm>
            <a:off x="5854700" y="1892300"/>
            <a:ext cx="2019300" cy="1517650"/>
          </a:xfrm>
          <a:prstGeom prst="wedgeRectCallout">
            <a:avLst>
              <a:gd name="adj1" fmla="val -109198"/>
              <a:gd name="adj2" fmla="val 104901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video record in RDS (i.e., thumbnail URL and streaming URL)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9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</a:t>
            </a:r>
            <a:r>
              <a:rPr lang="en-US" dirty="0" smtClean="0"/>
              <a:t>30</a:t>
            </a:r>
            <a:r>
              <a:rPr lang="en-US" dirty="0" smtClean="0"/>
              <a:t> </a:t>
            </a:r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challenge:</a:t>
            </a:r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Elastic Transcoder Service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</a:t>
            </a:r>
            <a:r>
              <a:rPr lang="en-US" dirty="0" smtClean="0"/>
              <a:t>30 </a:t>
            </a:r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E34C00"/>
                </a:solidFill>
              </a:rPr>
              <a:t>Elastic Transcoder Service</a:t>
            </a:r>
            <a:endParaRPr lang="en-US" sz="3600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72843"/>
              </p:ext>
            </p:extLst>
          </p:nvPr>
        </p:nvGraphicFramePr>
        <p:xfrm>
          <a:off x="0" y="1841500"/>
          <a:ext cx="9144000" cy="274955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super.sqsClient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super.config</a:t>
                      </a:r>
                      <a:endParaRPr lang="en-US" sz="1800" b="1" dirty="0" smtClean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super.LOG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AmazonSQS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Queue URL is at 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config.getProperty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ConfigProps.</a:t>
                      </a:r>
                      <a:r>
                        <a:rPr lang="en-US" sz="1600" b="1" i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TRANSCODE_QUEUE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)</a:t>
                      </a:r>
                      <a:endParaRPr lang="en-US" sz="16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Your 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checkStatus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 implementation must call </a:t>
                      </a:r>
                      <a:r>
                        <a:rPr lang="en-US" sz="16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super.handleMessage</a:t>
                      </a:r>
                      <a:r>
                        <a:rPr lang="en-US" sz="16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 for each message it receives.</a:t>
                      </a:r>
                      <a:endParaRPr lang="en-US" sz="16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7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com.amediamanager.scheduled.ElasticTranscoderTasks</a:t>
            </a: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 smtClean="0"/>
              <a:t>Upload a video and inspect how the form POSTs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6658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9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lnSpcReduction="10000"/>
          </a:bodyPr>
          <a:lstStyle/>
          <a:p>
            <a:pPr marL="285750" lvl="1"/>
            <a:r>
              <a:rPr lang="en-US" sz="2800" dirty="0" smtClean="0"/>
              <a:t>Monitoring and metrics</a:t>
            </a:r>
          </a:p>
          <a:p>
            <a:pPr marL="285750" lvl="1"/>
            <a:r>
              <a:rPr lang="en-US" sz="2800" dirty="0" smtClean="0"/>
              <a:t>Alarm when thresholds are breached</a:t>
            </a:r>
          </a:p>
          <a:p>
            <a:pPr marL="285750" lvl="1"/>
            <a:r>
              <a:rPr lang="en-US" sz="2800" dirty="0" smtClean="0"/>
              <a:t>Visibility into resource utilization, operational performance, and demand patterns</a:t>
            </a:r>
          </a:p>
          <a:p>
            <a:pPr marL="685800" lvl="2"/>
            <a:r>
              <a:rPr lang="en-US" sz="2600" dirty="0" smtClean="0"/>
              <a:t>E.g., CPU utilization, disk I/O, network traffic, etc…</a:t>
            </a:r>
            <a:endParaRPr lang="en-US" sz="2600" dirty="0" smtClean="0"/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CloudWatch</a:t>
            </a:r>
            <a:r>
              <a:rPr lang="en-US" dirty="0" smtClean="0"/>
              <a:t> – Web App Metrics from EB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257774"/>
            <a:ext cx="5740400" cy="32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r>
              <a:rPr lang="en-US" dirty="0" smtClean="0"/>
              <a:t>: Tech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AWS SDK for Java</a:t>
            </a:r>
          </a:p>
          <a:p>
            <a:r>
              <a:rPr lang="en-US" dirty="0" smtClean="0"/>
              <a:t>AWS Toolkit for Eclipse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3.2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Security 3.1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Spring Web MVC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ThymeLeaf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(template engine)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Apache commons-*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285750" lvl="1"/>
            <a:r>
              <a:rPr lang="en-US" sz="2800" dirty="0" smtClean="0"/>
              <a:t>API supports putting custom metrics:</a:t>
            </a:r>
          </a:p>
          <a:p>
            <a:pPr marL="685800" lvl="2"/>
            <a:r>
              <a:rPr lang="en-US" sz="2400" dirty="0" err="1" smtClean="0"/>
              <a:t>PutMetricDataAsync</a:t>
            </a:r>
            <a:endParaRPr lang="en-US" sz="2400" dirty="0" smtClean="0"/>
          </a:p>
          <a:p>
            <a:pPr marL="285750" lvl="1"/>
            <a:r>
              <a:rPr lang="en-US" sz="2600" dirty="0" smtClean="0"/>
              <a:t>Custom metrics: anything you like</a:t>
            </a:r>
          </a:p>
          <a:p>
            <a:pPr marL="685800" lvl="2"/>
            <a:r>
              <a:rPr lang="en-US" sz="2400" dirty="0" smtClean="0"/>
              <a:t>What are some custom metrics we might like in </a:t>
            </a:r>
            <a:r>
              <a:rPr lang="en-US" sz="2400" dirty="0" err="1" smtClean="0"/>
              <a:t>aMediaManager</a:t>
            </a:r>
            <a:r>
              <a:rPr lang="en-US" sz="2400" dirty="0" smtClean="0"/>
              <a:t>?</a:t>
            </a:r>
            <a:endParaRPr lang="en-US" sz="2400" dirty="0" smtClean="0"/>
          </a:p>
          <a:p>
            <a:pPr marL="0" lvl="1" indent="0">
              <a:buNone/>
            </a:pP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230" y="1098549"/>
            <a:ext cx="2583261" cy="28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1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</a:t>
            </a:r>
            <a:r>
              <a:rPr lang="en-US" dirty="0" smtClean="0"/>
              <a:t>45</a:t>
            </a:r>
            <a:r>
              <a:rPr lang="en-US" dirty="0" smtClean="0"/>
              <a:t> </a:t>
            </a:r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E34C00"/>
                </a:solidFill>
              </a:rPr>
              <a:t>Emit Custom </a:t>
            </a:r>
            <a:r>
              <a:rPr lang="en-US" sz="3600" b="1" dirty="0" err="1">
                <a:solidFill>
                  <a:srgbClr val="E34C00"/>
                </a:solidFill>
              </a:rPr>
              <a:t>CloudWatch</a:t>
            </a:r>
            <a:r>
              <a:rPr lang="en-US" sz="3600" b="1" dirty="0">
                <a:solidFill>
                  <a:srgbClr val="E34C00"/>
                </a:solidFill>
              </a:rPr>
              <a:t> Metrics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0"/>
            <a:ext cx="1270000" cy="127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848349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super.newDatum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()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super.metricBatcher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Consolas"/>
                        </a:rPr>
                        <a:t>()</a:t>
                      </a:r>
                      <a:endParaRPr lang="en-US" sz="1800" b="1" dirty="0">
                        <a:solidFill>
                          <a:srgbClr val="151515"/>
                        </a:solidFill>
                        <a:effectLst/>
                        <a:latin typeface="Consolas"/>
                        <a:ea typeface="ＭＳ Ｐゴシック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MetricDatum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class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docs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US" sz="1600" dirty="0" smtClean="0">
                          <a:solidFill>
                            <a:srgbClr val="151515"/>
                          </a:solidFill>
                          <a:effectLst/>
                          <a:latin typeface="+mn-lt"/>
                          <a:ea typeface="ＭＳ Ｐゴシック"/>
                          <a:cs typeface="Times New Roman"/>
                        </a:rPr>
                        <a:t>Too many to fit here. Check out that sweet course manual.</a:t>
                      </a:r>
                      <a:endParaRPr lang="en-US" sz="16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3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com.amediamanager.metrics.MetricAspect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080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779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Be sure to check out sessions for services or topics that piqued your interest!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Please leave feedback on this workshop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16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569565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659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3" name="Picture 32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87" y="3395134"/>
            <a:ext cx="580178" cy="580178"/>
          </a:xfrm>
          <a:prstGeom prst="rect">
            <a:avLst/>
          </a:prstGeom>
        </p:spPr>
      </p:pic>
      <p:cxnSp>
        <p:nvCxnSpPr>
          <p:cNvPr id="34" name="Straight Arrow Connector 71"/>
          <p:cNvCxnSpPr>
            <a:stCxn id="93" idx="2"/>
            <a:endCxn id="33" idx="0"/>
          </p:cNvCxnSpPr>
          <p:nvPr/>
        </p:nvCxnSpPr>
        <p:spPr>
          <a:xfrm rot="16200000" flipH="1">
            <a:off x="4058591" y="2726748"/>
            <a:ext cx="471075" cy="86569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36896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596035" y="3356075"/>
            <a:ext cx="1441667" cy="62749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507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a Scalable Calculator with VBScript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Brown, 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evandbrown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505" y="3857154"/>
            <a:ext cx="7812087" cy="391510"/>
          </a:xfrm>
        </p:spPr>
        <p:txBody>
          <a:bodyPr/>
          <a:lstStyle/>
          <a:p>
            <a:r>
              <a:rPr lang="en-US" dirty="0" smtClean="0"/>
              <a:t>November 12, 2013</a:t>
            </a:r>
            <a:endParaRPr lang="en-US" dirty="0"/>
          </a:p>
        </p:txBody>
      </p:sp>
      <p:pic>
        <p:nvPicPr>
          <p:cNvPr id="5" name="Picture 4" descr="Elastic-Beansta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00" y="2472326"/>
            <a:ext cx="1421212" cy="1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0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74964" y="3806714"/>
            <a:ext cx="1270000" cy="734816"/>
            <a:chOff x="4732866" y="3772846"/>
            <a:chExt cx="1270000" cy="734816"/>
          </a:xfrm>
        </p:grpSpPr>
        <p:pic>
          <p:nvPicPr>
            <p:cNvPr id="52" name="Picture 51" descr="IAM-Security-Token-Servi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5688444" y="1238236"/>
            <a:ext cx="847076" cy="1035702"/>
            <a:chOff x="3580214" y="1204368"/>
            <a:chExt cx="847076" cy="1035702"/>
          </a:xfrm>
        </p:grpSpPr>
        <p:pic>
          <p:nvPicPr>
            <p:cNvPr id="39" name="Picture 38" descr="Tab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69496" y="2546759"/>
            <a:ext cx="1270000" cy="971790"/>
            <a:chOff x="3361266" y="2512891"/>
            <a:chExt cx="1270000" cy="971790"/>
          </a:xfrm>
        </p:grpSpPr>
        <p:pic>
          <p:nvPicPr>
            <p:cNvPr id="43" name="Picture 42" descr="RDS-DB-Inst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69496" y="3824180"/>
            <a:ext cx="1270000" cy="871239"/>
            <a:chOff x="3361266" y="3790312"/>
            <a:chExt cx="1270000" cy="871239"/>
          </a:xfrm>
        </p:grpSpPr>
        <p:pic>
          <p:nvPicPr>
            <p:cNvPr id="49" name="Picture 48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85444" y="2442069"/>
            <a:ext cx="847076" cy="1213426"/>
            <a:chOff x="4917947" y="1180532"/>
            <a:chExt cx="847076" cy="1213426"/>
          </a:xfrm>
        </p:grpSpPr>
        <p:pic>
          <p:nvPicPr>
            <p:cNvPr id="54" name="Picture 53" descr="SN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900363" y="1205628"/>
            <a:ext cx="1270000" cy="1129076"/>
            <a:chOff x="4758266" y="2509493"/>
            <a:chExt cx="1270000" cy="1129076"/>
          </a:xfrm>
        </p:grpSpPr>
        <p:pic>
          <p:nvPicPr>
            <p:cNvPr id="55" name="Picture 54" descr="SQS-Quequ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74964" y="3806714"/>
            <a:ext cx="1270000" cy="734816"/>
            <a:chOff x="4732866" y="3772846"/>
            <a:chExt cx="1270000" cy="734816"/>
          </a:xfrm>
        </p:grpSpPr>
        <p:pic>
          <p:nvPicPr>
            <p:cNvPr id="52" name="Picture 51" descr="IAM-Security-Token-Servic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829841" y="1136896"/>
            <a:ext cx="3521129" cy="3170524"/>
            <a:chOff x="390455" y="1204640"/>
            <a:chExt cx="3521129" cy="3170524"/>
          </a:xfrm>
        </p:grpSpPr>
        <p:sp>
          <p:nvSpPr>
            <p:cNvPr id="4" name="Rounded Rectangle 3"/>
            <p:cNvSpPr/>
            <p:nvPr/>
          </p:nvSpPr>
          <p:spPr>
            <a:xfrm>
              <a:off x="508002" y="2040481"/>
              <a:ext cx="340358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Amazon-Elastic-Load-Balacing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99658" y="3244863"/>
              <a:ext cx="181032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156649" y="3423819"/>
              <a:ext cx="1441667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25" name="Straight Arrow Connector 71"/>
            <p:cNvCxnSpPr>
              <a:stCxn id="8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pplicati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59" name="Picture 58" descr="Route-53-Hosted-Zone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61" name="Straight Arrow Connector 71"/>
            <p:cNvCxnSpPr>
              <a:stCxn id="59" idx="2"/>
              <a:endCxn id="8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 Same Side Corner Rectangle 63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S3-Buck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67" name="Picture 66" descr="SES-Email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68" name="Round Same Side Corner Rectangle 67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CloudWatch-Alar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1701819" y="1049880"/>
            <a:ext cx="7027350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1" name="Picture 50" descr="CloudFormation-Stack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79" y="844984"/>
            <a:ext cx="731520" cy="731520"/>
          </a:xfrm>
          <a:prstGeom prst="rect">
            <a:avLst/>
          </a:prstGeom>
        </p:spPr>
      </p:pic>
      <p:sp>
        <p:nvSpPr>
          <p:cNvPr id="81" name="Rounded Rectangle 80"/>
          <p:cNvSpPr/>
          <p:nvPr/>
        </p:nvSpPr>
        <p:spPr>
          <a:xfrm>
            <a:off x="4410599" y="3270253"/>
            <a:ext cx="707582" cy="811262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61" descr="EC2-Instance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95134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2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CloudFormation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01819" y="844984"/>
            <a:ext cx="7122180" cy="4014886"/>
            <a:chOff x="1701819" y="844984"/>
            <a:chExt cx="7122180" cy="4014886"/>
          </a:xfrm>
        </p:grpSpPr>
        <p:grpSp>
          <p:nvGrpSpPr>
            <p:cNvPr id="78" name="Group 77"/>
            <p:cNvGrpSpPr/>
            <p:nvPr/>
          </p:nvGrpSpPr>
          <p:grpSpPr>
            <a:xfrm>
              <a:off x="5688444" y="1238236"/>
              <a:ext cx="847076" cy="1035702"/>
              <a:chOff x="3580214" y="1204368"/>
              <a:chExt cx="847076" cy="1035702"/>
            </a:xfrm>
          </p:grpSpPr>
          <p:pic>
            <p:nvPicPr>
              <p:cNvPr id="39" name="Picture 38" descr="Tabl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501" y="120436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580214" y="1932293"/>
                <a:ext cx="84707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Users Table (DynamoDB)</a:t>
                </a:r>
                <a:endParaRPr lang="en-US" sz="1000" b="1" dirty="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5469496" y="2546759"/>
              <a:ext cx="1270000" cy="971790"/>
              <a:chOff x="3361266" y="2512891"/>
              <a:chExt cx="1270000" cy="971790"/>
            </a:xfrm>
          </p:grpSpPr>
          <p:pic>
            <p:nvPicPr>
              <p:cNvPr id="43" name="Picture 42" descr="RDS-DB-Instac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4167" y="2512891"/>
                <a:ext cx="731520" cy="73152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3361266" y="3176904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MySQL Primary</a:t>
                </a:r>
              </a:p>
              <a:p>
                <a:pPr algn="ctr"/>
                <a:r>
                  <a:rPr lang="en-US" sz="1000" b="1" dirty="0" smtClean="0"/>
                  <a:t>(RDS)</a:t>
                </a:r>
                <a:endParaRPr lang="en-US" sz="10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469496" y="3824180"/>
              <a:ext cx="1270000" cy="871239"/>
              <a:chOff x="3361266" y="3790312"/>
              <a:chExt cx="1270000" cy="871239"/>
            </a:xfrm>
          </p:grpSpPr>
          <p:pic>
            <p:nvPicPr>
              <p:cNvPr id="49" name="Picture 48" descr="S3-Bucket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3596" y="3790312"/>
                <a:ext cx="580537" cy="580537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361266" y="4353774"/>
                <a:ext cx="12700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App Storage</a:t>
                </a:r>
              </a:p>
              <a:p>
                <a:pPr algn="ctr"/>
                <a:r>
                  <a:rPr lang="en-US" sz="1000" b="1" dirty="0" smtClean="0"/>
                  <a:t>(S3)</a:t>
                </a:r>
                <a:endParaRPr lang="en-US" sz="1000" b="1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085444" y="2442069"/>
              <a:ext cx="847076" cy="1213426"/>
              <a:chOff x="4917947" y="1180532"/>
              <a:chExt cx="847076" cy="1213426"/>
            </a:xfrm>
          </p:grpSpPr>
          <p:pic>
            <p:nvPicPr>
              <p:cNvPr id="54" name="Picture 53" descr="SN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923" y="1180532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4917947" y="1932293"/>
                <a:ext cx="847076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Transcoding Notifications</a:t>
                </a:r>
              </a:p>
              <a:p>
                <a:pPr algn="ctr"/>
                <a:r>
                  <a:rPr lang="en-US" sz="1000" b="1" dirty="0" smtClean="0"/>
                  <a:t>(SNS)</a:t>
                </a:r>
                <a:endParaRPr lang="en-US" sz="1000" b="1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900363" y="1205628"/>
              <a:ext cx="1270000" cy="1129076"/>
              <a:chOff x="4758266" y="2509493"/>
              <a:chExt cx="1270000" cy="1129076"/>
            </a:xfrm>
          </p:grpSpPr>
          <p:pic>
            <p:nvPicPr>
              <p:cNvPr id="55" name="Picture 54" descr="SQS-Queque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9706" y="2509493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4758266" y="3176904"/>
                <a:ext cx="1270000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Transcoding Notifications</a:t>
                </a:r>
              </a:p>
              <a:p>
                <a:pPr algn="ctr"/>
                <a:r>
                  <a:rPr lang="en-US" sz="1000" b="1" dirty="0" smtClean="0"/>
                  <a:t>(SQS)</a:t>
                </a:r>
                <a:endParaRPr lang="en-US" sz="1000" b="1" dirty="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874964" y="3806714"/>
              <a:ext cx="1270000" cy="734816"/>
              <a:chOff x="4732866" y="3772846"/>
              <a:chExt cx="1270000" cy="734816"/>
            </a:xfrm>
          </p:grpSpPr>
          <p:pic>
            <p:nvPicPr>
              <p:cNvPr id="52" name="Picture 51" descr="IAM-Security-Token-Service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851" y="377284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4732866" y="4353774"/>
                <a:ext cx="127000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IAM Instance Profile</a:t>
                </a:r>
                <a:endParaRPr lang="en-US" sz="1000" b="1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" name="Round Same Side Corner Rectangle 4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6" name="Round Same Side Corner Rectangle 5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8" name="Picture 7" descr="Amazon-Elastic-Load-Balacing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18" name="Rounded Rectangle 17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 Same Side Corner Rectangle 19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 Same Side Corner Rectangle 21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24" name="TextBox 23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25" name="Straight Arrow Connector 71"/>
              <p:cNvCxnSpPr>
                <a:stCxn id="8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 descr="Application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59" name="Picture 58" descr="Route-53-Hosted-Zon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61" name="Straight Arrow Connector 71"/>
              <p:cNvCxnSpPr>
                <a:stCxn id="59" idx="2"/>
                <a:endCxn id="8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ound Same Side Corner Rectangle 63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5" descr="S3-Bucket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67" name="Picture 66" descr="SES-Email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68" name="Round Same Side Corner Rectangle 67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ound Same Side Corner Rectangle 69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2" name="Picture 71" descr="CloudWatch-Alarm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80" name="Rounded Rectangle 79"/>
            <p:cNvSpPr/>
            <p:nvPr/>
          </p:nvSpPr>
          <p:spPr>
            <a:xfrm>
              <a:off x="1701819" y="1049880"/>
              <a:ext cx="7027350" cy="3809990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51" name="Picture 50" descr="CloudFormation-Stack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79" y="844984"/>
              <a:ext cx="731520" cy="731520"/>
            </a:xfrm>
            <a:prstGeom prst="rect">
              <a:avLst/>
            </a:prstGeom>
          </p:spPr>
        </p:pic>
        <p:sp>
          <p:nvSpPr>
            <p:cNvPr id="81" name="Rounded Rectangle 80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62" name="Picture 61" descr="EC2-Instance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87" y="3395134"/>
              <a:ext cx="580178" cy="580178"/>
            </a:xfrm>
            <a:prstGeom prst="rect">
              <a:avLst/>
            </a:prstGeom>
          </p:spPr>
        </p:pic>
      </p:grpSp>
      <p:pic>
        <p:nvPicPr>
          <p:cNvPr id="63" name="Picture 62" descr="CloudFormation-Tempat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78" y="2452040"/>
            <a:ext cx="731520" cy="73152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529696" y="31091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CloudFormation Template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1394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</a:t>
            </a:r>
          </a:p>
        </p:txBody>
      </p:sp>
      <p:pic>
        <p:nvPicPr>
          <p:cNvPr id="49" name="Picture 48" descr="CloudFormation-Temp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78" y="2452040"/>
            <a:ext cx="731520" cy="7315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529696" y="3109172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 smtClean="0"/>
              <a:t>CloudFormation Template</a:t>
            </a:r>
            <a:endParaRPr lang="en-US" sz="1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1" y="1003300"/>
            <a:ext cx="28397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2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1" y="1003300"/>
            <a:ext cx="2839720" cy="396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1320800"/>
            <a:ext cx="4038600" cy="26924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3530600" y="3556000"/>
            <a:ext cx="2590800" cy="482600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47" name="Straight Arrow Connector 71"/>
          <p:cNvCxnSpPr/>
          <p:nvPr/>
        </p:nvCxnSpPr>
        <p:spPr>
          <a:xfrm rot="5400000">
            <a:off x="7860604" y="3152294"/>
            <a:ext cx="385837" cy="24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nodeJ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and Deploy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5521299" y="1989668"/>
            <a:ext cx="714391" cy="692150"/>
            <a:chOff x="390509" y="3835400"/>
            <a:chExt cx="714391" cy="692150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39050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V1.0</a:t>
              </a:r>
            </a:p>
          </p:txBody>
        </p:sp>
        <p:pic>
          <p:nvPicPr>
            <p:cNvPr id="87" name="Picture 86" descr="nodeJ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9" y="3892550"/>
              <a:ext cx="407670" cy="407670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5302241" y="1664918"/>
            <a:ext cx="1166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App Versions</a:t>
            </a:r>
            <a:endParaRPr lang="en-US" sz="1200" b="1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47" name="Straight Arrow Connector 71"/>
          <p:cNvCxnSpPr>
            <a:endCxn id="87" idx="3"/>
          </p:cNvCxnSpPr>
          <p:nvPr/>
        </p:nvCxnSpPr>
        <p:spPr>
          <a:xfrm rot="10800000">
            <a:off x="6084849" y="2250654"/>
            <a:ext cx="1538114" cy="345897"/>
          </a:xfrm>
          <a:prstGeom prst="bentConnector3">
            <a:avLst>
              <a:gd name="adj1" fmla="val 43394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6" name="Picture 55" descr="node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12" y="3460752"/>
            <a:ext cx="407670" cy="407670"/>
          </a:xfrm>
          <a:prstGeom prst="rect">
            <a:avLst/>
          </a:prstGeom>
        </p:spPr>
      </p:pic>
      <p:cxnSp>
        <p:nvCxnSpPr>
          <p:cNvPr id="57" name="Straight Arrow Connector 71"/>
          <p:cNvCxnSpPr>
            <a:stCxn id="87" idx="1"/>
            <a:endCxn id="56" idx="3"/>
          </p:cNvCxnSpPr>
          <p:nvPr/>
        </p:nvCxnSpPr>
        <p:spPr>
          <a:xfrm rot="10800000" flipV="1">
            <a:off x="4069783" y="2250653"/>
            <a:ext cx="1607397" cy="1413934"/>
          </a:xfrm>
          <a:prstGeom prst="bentConnector3">
            <a:avLst>
              <a:gd name="adj1" fmla="val 15236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nodeJ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 a Scalable Java Web Application with AWS Elastic Beanstalk and the AWS SDK for Java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Evan Brown, 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evandbrown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3505" y="3857154"/>
            <a:ext cx="7812087" cy="391510"/>
          </a:xfrm>
        </p:spPr>
        <p:txBody>
          <a:bodyPr/>
          <a:lstStyle/>
          <a:p>
            <a:r>
              <a:rPr lang="en-US" dirty="0" smtClean="0"/>
              <a:t>November 12, 2013</a:t>
            </a:r>
            <a:endParaRPr lang="en-US" dirty="0"/>
          </a:p>
        </p:txBody>
      </p:sp>
      <p:pic>
        <p:nvPicPr>
          <p:cNvPr id="5" name="Picture 4" descr="Elastic-Beansta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00" y="2472326"/>
            <a:ext cx="1421212" cy="14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and Deploy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523414" y="2751667"/>
            <a:ext cx="714391" cy="692150"/>
            <a:chOff x="1171559" y="3835400"/>
            <a:chExt cx="714391" cy="692150"/>
          </a:xfrm>
        </p:grpSpPr>
        <p:sp>
          <p:nvSpPr>
            <p:cNvPr id="82" name="Rounded Rectangle 81"/>
            <p:cNvSpPr/>
            <p:nvPr/>
          </p:nvSpPr>
          <p:spPr bwMode="auto">
            <a:xfrm>
              <a:off x="117155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</a:t>
              </a:r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1.1</a:t>
              </a:r>
            </a:p>
          </p:txBody>
        </p:sp>
        <p:pic>
          <p:nvPicPr>
            <p:cNvPr id="83" name="Picture 82" descr="Pyth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150" y="3898900"/>
              <a:ext cx="407670" cy="407670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5521299" y="1989668"/>
            <a:ext cx="714391" cy="692150"/>
            <a:chOff x="390509" y="3835400"/>
            <a:chExt cx="714391" cy="692150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390509" y="3835400"/>
              <a:ext cx="714391" cy="692150"/>
            </a:xfrm>
            <a:prstGeom prst="roundRect">
              <a:avLst>
                <a:gd name="adj" fmla="val 2483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1200" b="1" dirty="0" smtClean="0">
                  <a:solidFill>
                    <a:schemeClr val="bg1">
                      <a:lumMod val="50000"/>
                      <a:alpha val="99000"/>
                    </a:schemeClr>
                  </a:solidFill>
                </a:rPr>
                <a:t>V1.0</a:t>
              </a:r>
            </a:p>
          </p:txBody>
        </p:sp>
        <p:pic>
          <p:nvPicPr>
            <p:cNvPr id="87" name="Picture 86" descr="nodeJ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9" y="3892550"/>
              <a:ext cx="407670" cy="407670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5302241" y="1664918"/>
            <a:ext cx="116628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App Versions</a:t>
            </a:r>
            <a:endParaRPr lang="en-US" sz="1200" b="1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829841" y="1119962"/>
            <a:ext cx="3521129" cy="3170524"/>
            <a:chOff x="1829841" y="1136896"/>
            <a:chExt cx="3521129" cy="3170524"/>
          </a:xfrm>
        </p:grpSpPr>
        <p:grpSp>
          <p:nvGrpSpPr>
            <p:cNvPr id="89" name="Group 88"/>
            <p:cNvGrpSpPr/>
            <p:nvPr/>
          </p:nvGrpSpPr>
          <p:grpSpPr>
            <a:xfrm>
              <a:off x="1829841" y="1136896"/>
              <a:ext cx="3521129" cy="3170524"/>
              <a:chOff x="390455" y="1204640"/>
              <a:chExt cx="3521129" cy="317052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508002" y="2040481"/>
                <a:ext cx="3403582" cy="2315632"/>
              </a:xfrm>
              <a:prstGeom prst="roundRect">
                <a:avLst>
                  <a:gd name="adj" fmla="val 9818"/>
                </a:avLst>
              </a:prstGeom>
              <a:noFill/>
              <a:ln w="38100" cmpd="sng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1" name="Round Same Side Corner Rectangle 90"/>
              <p:cNvSpPr/>
              <p:nvPr/>
            </p:nvSpPr>
            <p:spPr>
              <a:xfrm rot="16200000">
                <a:off x="-542210" y="3027191"/>
                <a:ext cx="2355852" cy="340093"/>
              </a:xfrm>
              <a:prstGeom prst="round2SameRect">
                <a:avLst/>
              </a:prstGeom>
              <a:solidFill>
                <a:srgbClr val="4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Elastic Beanstalk</a:t>
                </a:r>
                <a:endParaRPr lang="en-US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sp>
            <p:nvSpPr>
              <p:cNvPr id="92" name="Round Same Side Corner Rectangle 91"/>
              <p:cNvSpPr/>
              <p:nvPr/>
            </p:nvSpPr>
            <p:spPr>
              <a:xfrm rot="16200000">
                <a:off x="-346419" y="3156678"/>
                <a:ext cx="2351617" cy="85353"/>
              </a:xfrm>
              <a:prstGeom prst="round2SameRect">
                <a:avLst/>
              </a:prstGeom>
              <a:solidFill>
                <a:srgbClr val="CCFF9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spc="300" dirty="0">
                  <a:ln w="18415" cmpd="sng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  <p:pic>
            <p:nvPicPr>
              <p:cNvPr id="93" name="Picture 92" descr="Amazon-Elastic-Load-Balacing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6991" y="2321997"/>
                <a:ext cx="669806" cy="669806"/>
              </a:xfrm>
              <a:prstGeom prst="rect">
                <a:avLst/>
              </a:prstGeom>
            </p:spPr>
          </p:pic>
          <p:sp>
            <p:nvSpPr>
              <p:cNvPr id="94" name="Rounded Rectangle 93"/>
              <p:cNvSpPr/>
              <p:nvPr/>
            </p:nvSpPr>
            <p:spPr>
              <a:xfrm>
                <a:off x="2082213" y="3337997"/>
                <a:ext cx="707582" cy="811262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7981F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99658" y="3244863"/>
                <a:ext cx="1810326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 Same Side Corner Rectangle 95"/>
              <p:cNvSpPr/>
              <p:nvPr/>
            </p:nvSpPr>
            <p:spPr>
              <a:xfrm rot="16200000">
                <a:off x="1344110" y="3556013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99658" y="2237330"/>
                <a:ext cx="904435" cy="944033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 Same Side Corner Rectangle 97"/>
              <p:cNvSpPr/>
              <p:nvPr/>
            </p:nvSpPr>
            <p:spPr>
              <a:xfrm rot="16200000">
                <a:off x="1344110" y="2548480"/>
                <a:ext cx="956733" cy="317500"/>
              </a:xfrm>
              <a:prstGeom prst="round2SameRect">
                <a:avLst/>
              </a:prstGeom>
              <a:solidFill>
                <a:srgbClr val="A6A6A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ELB</a:t>
                </a: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156649" y="3423819"/>
                <a:ext cx="1441667" cy="627494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chemeClr val="tx1"/>
                </a:solidFill>
                <a:prstDash val="lgDash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0" name="TextBox 99"/>
              <p:cNvSpPr txBox="1">
                <a:spLocks noChangeArrowheads="1"/>
              </p:cNvSpPr>
              <p:nvPr/>
            </p:nvSpPr>
            <p:spPr bwMode="auto">
              <a:xfrm>
                <a:off x="2490464" y="3988810"/>
                <a:ext cx="375531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1" kern="1200" dirty="0" smtClean="0">
                    <a:solidFill>
                      <a:srgbClr val="F7981F"/>
                    </a:solidFill>
                    <a:latin typeface="Arial"/>
                    <a:ea typeface="Verdana" pitchFamily="34" charset="0"/>
                    <a:cs typeface="Arial"/>
                  </a:rPr>
                  <a:t>AZ</a:t>
                </a:r>
                <a:endParaRPr lang="en-US" sz="800" b="1" kern="1200" dirty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endParaRPr>
              </a:p>
            </p:txBody>
          </p:sp>
          <p:cxnSp>
            <p:nvCxnSpPr>
              <p:cNvPr id="101" name="Straight Arrow Connector 71"/>
              <p:cNvCxnSpPr>
                <a:stCxn id="93" idx="2"/>
              </p:cNvCxnSpPr>
              <p:nvPr/>
            </p:nvCxnSpPr>
            <p:spPr>
              <a:xfrm rot="16200000" flipH="1">
                <a:off x="2173388" y="3240309"/>
                <a:ext cx="500710" cy="36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pplicatio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455" y="160824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04" name="Picture 103" descr="Route-53-Hosted-Zone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614" y="120464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1320831" y="1458182"/>
                <a:ext cx="221826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b="1" dirty="0" smtClean="0"/>
                  <a:t>your-</a:t>
                </a:r>
                <a:r>
                  <a:rPr lang="en-US" sz="1000" b="1" dirty="0" err="1" smtClean="0"/>
                  <a:t>app.elasticbeanstalk.com</a:t>
                </a:r>
                <a:endParaRPr lang="en-US" sz="1000" b="1" dirty="0"/>
              </a:p>
            </p:txBody>
          </p:sp>
          <p:cxnSp>
            <p:nvCxnSpPr>
              <p:cNvPr id="106" name="Straight Arrow Connector 71"/>
              <p:cNvCxnSpPr>
                <a:stCxn id="104" idx="2"/>
                <a:endCxn id="93" idx="0"/>
              </p:cNvCxnSpPr>
              <p:nvPr/>
            </p:nvCxnSpPr>
            <p:spPr>
              <a:xfrm rot="5400000">
                <a:off x="2230216" y="2127838"/>
                <a:ext cx="385837" cy="24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ound Same Side Corner Rectangle 106"/>
              <p:cNvSpPr/>
              <p:nvPr/>
            </p:nvSpPr>
            <p:spPr>
              <a:xfrm>
                <a:off x="1004580" y="22330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</a:rPr>
                  <a:t>Alert</a:t>
                </a:r>
                <a:endParaRPr lang="en-US" sz="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05710" y="24976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S3-Bucket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1262" y="3239994"/>
                <a:ext cx="214419" cy="214419"/>
              </a:xfrm>
              <a:prstGeom prst="rect">
                <a:avLst/>
              </a:prstGeom>
            </p:spPr>
          </p:pic>
          <p:pic>
            <p:nvPicPr>
              <p:cNvPr id="110" name="Picture 109" descr="SES-Email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79" y="2509872"/>
                <a:ext cx="271504" cy="271504"/>
              </a:xfrm>
              <a:prstGeom prst="rect">
                <a:avLst/>
              </a:prstGeom>
            </p:spPr>
          </p:pic>
          <p:sp>
            <p:nvSpPr>
              <p:cNvPr id="111" name="Round Same Side Corner Rectangle 110"/>
              <p:cNvSpPr/>
              <p:nvPr/>
            </p:nvSpPr>
            <p:spPr>
              <a:xfrm>
                <a:off x="1004580" y="291253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Log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05710" y="317712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ound Same Side Corner Rectangle 112"/>
              <p:cNvSpPr/>
              <p:nvPr/>
            </p:nvSpPr>
            <p:spPr>
              <a:xfrm>
                <a:off x="1004580" y="3604689"/>
                <a:ext cx="447453" cy="249774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FFFFFF"/>
                    </a:solidFill>
                  </a:rPr>
                  <a:t>Mon</a:t>
                </a:r>
                <a:endParaRPr lang="en-US" sz="8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05710" y="3869274"/>
                <a:ext cx="446324" cy="32173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5" name="Picture 114" descr="CloudWatch-Alarm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930" y="3892563"/>
                <a:ext cx="311144" cy="311144"/>
              </a:xfrm>
              <a:prstGeom prst="rect">
                <a:avLst/>
              </a:prstGeom>
            </p:spPr>
          </p:pic>
        </p:grpSp>
        <p:sp>
          <p:nvSpPr>
            <p:cNvPr id="116" name="Rounded Rectangle 115"/>
            <p:cNvSpPr/>
            <p:nvPr/>
          </p:nvSpPr>
          <p:spPr>
            <a:xfrm>
              <a:off x="4410599" y="3270253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30" name="Picture 129" descr="EC2-Instanc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7" y="3378200"/>
            <a:ext cx="580178" cy="580178"/>
          </a:xfrm>
          <a:prstGeom prst="rect">
            <a:avLst/>
          </a:prstGeom>
        </p:spPr>
      </p:pic>
      <p:cxnSp>
        <p:nvCxnSpPr>
          <p:cNvPr id="54" name="Straight Arrow Connector 71"/>
          <p:cNvCxnSpPr>
            <a:stCxn id="83" idx="1"/>
          </p:cNvCxnSpPr>
          <p:nvPr/>
        </p:nvCxnSpPr>
        <p:spPr>
          <a:xfrm rot="10800000" flipV="1">
            <a:off x="4069785" y="3019001"/>
            <a:ext cx="1609221" cy="645585"/>
          </a:xfrm>
          <a:prstGeom prst="bentConnector3">
            <a:avLst>
              <a:gd name="adj1" fmla="val 50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71"/>
          <p:cNvCxnSpPr>
            <a:endCxn id="83" idx="3"/>
          </p:cNvCxnSpPr>
          <p:nvPr/>
        </p:nvCxnSpPr>
        <p:spPr>
          <a:xfrm rot="10800000" flipV="1">
            <a:off x="6086676" y="2607732"/>
            <a:ext cx="1584125" cy="411270"/>
          </a:xfrm>
          <a:prstGeom prst="bentConnector3">
            <a:avLst>
              <a:gd name="adj1" fmla="val 43586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Pyth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72" y="3458634"/>
            <a:ext cx="407670" cy="407670"/>
          </a:xfrm>
          <a:prstGeom prst="rect">
            <a:avLst/>
          </a:prstGeom>
        </p:spPr>
      </p:pic>
      <p:pic>
        <p:nvPicPr>
          <p:cNvPr id="61" name="Picture 60" descr="node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and 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Credentials are important, </a:t>
            </a:r>
            <a:r>
              <a:rPr lang="en-US" dirty="0" err="1" smtClean="0"/>
              <a:t>mmkay</a:t>
            </a:r>
            <a:r>
              <a:rPr lang="en-US" smtClean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0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these </a:t>
            </a:r>
            <a:r>
              <a:rPr lang="en-US" dirty="0" err="1" smtClean="0"/>
              <a:t>creds</a:t>
            </a:r>
            <a:r>
              <a:rPr lang="en-US" dirty="0" smtClean="0"/>
              <a:t> called?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these </a:t>
            </a:r>
            <a:r>
              <a:rPr lang="en-US" dirty="0" err="1" smtClean="0"/>
              <a:t>creds</a:t>
            </a:r>
            <a:r>
              <a:rPr lang="en-US" dirty="0" smtClean="0"/>
              <a:t> called? </a:t>
            </a:r>
            <a:endParaRPr lang="en-US" dirty="0"/>
          </a:p>
          <a:p>
            <a:pPr marL="0" indent="0" algn="ctr">
              <a:buNone/>
            </a:pPr>
            <a:endParaRPr lang="en-US" sz="4000" b="1" dirty="0" smtClean="0"/>
          </a:p>
          <a:p>
            <a:pPr marL="0" indent="0" algn="ctr">
              <a:buNone/>
            </a:pPr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  <a:t>Access Key and Secret Key</a:t>
            </a:r>
            <a:endParaRPr lang="en-US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0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are they used?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are they used?</a:t>
            </a:r>
          </a:p>
          <a:p>
            <a:endParaRPr lang="en-US" dirty="0"/>
          </a:p>
          <a:p>
            <a:endParaRPr lang="en-US" dirty="0" smtClean="0"/>
          </a:p>
          <a:p>
            <a:pPr marL="0" lvl="0" indent="0" algn="ctr">
              <a:buNone/>
            </a:pPr>
            <a:r>
              <a:rPr lang="en-US" sz="4000" b="1" dirty="0" smtClean="0">
                <a:solidFill>
                  <a:srgbClr val="FF752F">
                    <a:lumMod val="75000"/>
                  </a:srgbClr>
                </a:solidFill>
              </a:rPr>
              <a:t>To sign requests made by our app to AWS APIs</a:t>
            </a:r>
            <a:endParaRPr lang="en-US" sz="4000" b="1" dirty="0">
              <a:solidFill>
                <a:srgbClr val="FF752F">
                  <a:lumMod val="75000"/>
                </a:srgb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8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8523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When does your local </a:t>
            </a:r>
            <a:r>
              <a:rPr lang="en-US" sz="5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  <a:r>
              <a:rPr lang="en-US" sz="5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env</a:t>
            </a:r>
            <a:r>
              <a:rPr lang="en-US" sz="54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need an AK/SK?</a:t>
            </a:r>
          </a:p>
        </p:txBody>
      </p:sp>
    </p:spTree>
    <p:extLst>
      <p:ext uri="{BB962C8B-B14F-4D97-AF65-F5344CB8AC3E}">
        <p14:creationId xmlns:p14="http://schemas.microsoft.com/office/powerpoint/2010/main" val="28478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 to Help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294446"/>
            <a:ext cx="1073150" cy="1448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36" y="1289050"/>
            <a:ext cx="1071563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0" y="1289050"/>
            <a:ext cx="1079500" cy="1439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500" y="1295400"/>
            <a:ext cx="1085850" cy="14478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51" y="2832099"/>
            <a:ext cx="9188449" cy="94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Adam		    DJ			   Jay			  John		</a:t>
            </a:r>
            <a:r>
              <a:rPr lang="en-US" dirty="0" err="1" smtClean="0"/>
              <a:t>Prashant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1289050"/>
            <a:ext cx="1035050" cy="14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calls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EB:CreateApplicationVersion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</a:p>
        </p:txBody>
      </p:sp>
      <p:cxnSp>
        <p:nvCxnSpPr>
          <p:cNvPr id="56" name="Straight Arrow Connector 71"/>
          <p:cNvCxnSpPr>
            <a:endCxn id="60" idx="3"/>
          </p:cNvCxnSpPr>
          <p:nvPr/>
        </p:nvCxnSpPr>
        <p:spPr>
          <a:xfrm rot="10800000" flipV="1">
            <a:off x="2520382" y="2607731"/>
            <a:ext cx="5150420" cy="2072855"/>
          </a:xfrm>
          <a:prstGeom prst="bentConnector3">
            <a:avLst>
              <a:gd name="adj1" fmla="val 32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44767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calls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EB:UpdateApplicationVersion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</a:t>
            </a:r>
          </a:p>
        </p:txBody>
      </p:sp>
      <p:cxnSp>
        <p:nvCxnSpPr>
          <p:cNvPr id="56" name="Straight Arrow Connector 71"/>
          <p:cNvCxnSpPr>
            <a:endCxn id="60" idx="3"/>
          </p:cNvCxnSpPr>
          <p:nvPr/>
        </p:nvCxnSpPr>
        <p:spPr>
          <a:xfrm rot="10800000" flipV="1">
            <a:off x="2520382" y="2607731"/>
            <a:ext cx="5150420" cy="2072855"/>
          </a:xfrm>
          <a:prstGeom prst="bentConnector3">
            <a:avLst>
              <a:gd name="adj1" fmla="val 32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4476752"/>
            <a:ext cx="407670" cy="40767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60" idx="0"/>
            <a:endCxn id="139" idx="2"/>
          </p:cNvCxnSpPr>
          <p:nvPr/>
        </p:nvCxnSpPr>
        <p:spPr>
          <a:xfrm rot="16200000" flipV="1">
            <a:off x="2045492" y="4205696"/>
            <a:ext cx="539540" cy="2571"/>
          </a:xfrm>
          <a:prstGeom prst="bentConnector3">
            <a:avLst>
              <a:gd name="adj1" fmla="val 5000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Eclipse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 EB integration = AWS Toolkit for Eclipse</a:t>
            </a:r>
            <a:b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</a:br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You configure the toolkit with an AK/SK</a:t>
            </a:r>
          </a:p>
        </p:txBody>
      </p:sp>
    </p:spTree>
    <p:extLst>
      <p:ext uri="{BB962C8B-B14F-4D97-AF65-F5344CB8AC3E}">
        <p14:creationId xmlns:p14="http://schemas.microsoft.com/office/powerpoint/2010/main" val="196650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sp>
        <p:nvSpPr>
          <p:cNvPr id="128" name="Round Same Side Corner Rectangle 127"/>
          <p:cNvSpPr/>
          <p:nvPr/>
        </p:nvSpPr>
        <p:spPr>
          <a:xfrm rot="16200000">
            <a:off x="5597231" y="2928752"/>
            <a:ext cx="2218267" cy="340093"/>
          </a:xfrm>
          <a:prstGeom prst="round2SameRect">
            <a:avLst/>
          </a:prstGeom>
          <a:solidFill>
            <a:srgbClr val="4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Elastic Beanstalk API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200" y="1076770"/>
            <a:ext cx="5156200" cy="35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App in local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saves a video to S3</a:t>
            </a:r>
          </a:p>
        </p:txBody>
      </p:sp>
      <p:cxnSp>
        <p:nvCxnSpPr>
          <p:cNvPr id="56" name="Straight Arrow Connector 71"/>
          <p:cNvCxnSpPr>
            <a:stCxn id="140" idx="2"/>
            <a:endCxn id="57" idx="1"/>
          </p:cNvCxnSpPr>
          <p:nvPr/>
        </p:nvCxnSpPr>
        <p:spPr>
          <a:xfrm rot="5400000">
            <a:off x="5750924" y="1592525"/>
            <a:ext cx="233327" cy="4734321"/>
          </a:xfrm>
          <a:prstGeom prst="bentConnector4">
            <a:avLst>
              <a:gd name="adj1" fmla="val 420352"/>
              <a:gd name="adj2" fmla="val 10482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2688167"/>
            <a:ext cx="6226175" cy="11218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App in local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dev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creates or authenticates a user</a:t>
            </a:r>
          </a:p>
        </p:txBody>
      </p:sp>
      <p:cxnSp>
        <p:nvCxnSpPr>
          <p:cNvPr id="56" name="Straight Arrow Connector 71"/>
          <p:cNvCxnSpPr>
            <a:stCxn id="140" idx="1"/>
            <a:endCxn id="49" idx="0"/>
          </p:cNvCxnSpPr>
          <p:nvPr/>
        </p:nvCxnSpPr>
        <p:spPr>
          <a:xfrm rot="10800000">
            <a:off x="3782092" y="1200137"/>
            <a:ext cx="4248821" cy="2439051"/>
          </a:xfrm>
          <a:prstGeom prst="bentConnector4">
            <a:avLst>
              <a:gd name="adj1" fmla="val 32544"/>
              <a:gd name="adj2" fmla="val 109372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Our app needs an AK/SK</a:t>
            </a:r>
          </a:p>
          <a:p>
            <a:pPr algn="ctr" defTabSz="914099"/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Can’t use the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we gave the Eclipse Toolkit</a:t>
            </a:r>
          </a:p>
        </p:txBody>
      </p:sp>
    </p:spTree>
    <p:extLst>
      <p:ext uri="{BB962C8B-B14F-4D97-AF65-F5344CB8AC3E}">
        <p14:creationId xmlns:p14="http://schemas.microsoft.com/office/powerpoint/2010/main" val="361058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6499" y="1054100"/>
            <a:ext cx="4266219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Provide AK/SK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as JVM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args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</a:t>
            </a:r>
          </a:p>
          <a:p>
            <a:pPr algn="ctr" defTabSz="914099"/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No files; no risk of committing to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45084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200" b="1" dirty="0" smtClean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" y="1019124"/>
            <a:ext cx="5207000" cy="36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Breaks at 10:30a and 2:30p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Lunch at 12:30p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Local </a:t>
            </a:r>
            <a:r>
              <a:rPr lang="en-US" dirty="0" err="1" smtClean="0"/>
              <a:t>Dev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We’ll configure the AWS SDK in our code to look for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8989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What about our app that’s deployed on EB?</a:t>
            </a:r>
          </a:p>
        </p:txBody>
      </p:sp>
    </p:spTree>
    <p:extLst>
      <p:ext uri="{BB962C8B-B14F-4D97-AF65-F5344CB8AC3E}">
        <p14:creationId xmlns:p14="http://schemas.microsoft.com/office/powerpoint/2010/main" val="250161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 could provide AK/SK via JVM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args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, but there’s  better way</a:t>
            </a:r>
          </a:p>
        </p:txBody>
      </p:sp>
    </p:spTree>
    <p:extLst>
      <p:ext uri="{BB962C8B-B14F-4D97-AF65-F5344CB8AC3E}">
        <p14:creationId xmlns:p14="http://schemas.microsoft.com/office/powerpoint/2010/main" val="295999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4648200" y="17018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 rot="16200000">
            <a:off x="3111500" y="307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 rot="5400000">
            <a:off x="6108700" y="30480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Down Arrow 81"/>
          <p:cNvSpPr/>
          <p:nvPr/>
        </p:nvSpPr>
        <p:spPr>
          <a:xfrm rot="10800000">
            <a:off x="4635500" y="45212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IAM profile/role “wraps” the EC2 Instance in EB and rotates new, temporary </a:t>
            </a:r>
            <a:r>
              <a:rPr lang="en-US" sz="32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in every ~5 hours</a:t>
            </a:r>
          </a:p>
        </p:txBody>
      </p:sp>
    </p:spTree>
    <p:extLst>
      <p:ext uri="{BB962C8B-B14F-4D97-AF65-F5344CB8AC3E}">
        <p14:creationId xmlns:p14="http://schemas.microsoft.com/office/powerpoint/2010/main" val="344537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Credentials: Prod/EB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174624" y="960967"/>
            <a:ext cx="6226175" cy="37634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200" b="1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We’ll configure the AWS SDK in our code to look for </a:t>
            </a:r>
            <a:r>
              <a:rPr lang="en-US" sz="3200" b="1" dirty="0" err="1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creds</a:t>
            </a:r>
            <a:r>
              <a:rPr lang="en-US" sz="3200" b="1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</a:t>
            </a:r>
            <a:r>
              <a:rPr lang="en-US" sz="32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here, as well</a:t>
            </a:r>
            <a:endParaRPr lang="en-US" sz="3200" b="1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6397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2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TIME: 25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sections:</a:t>
            </a:r>
          </a:p>
          <a:p>
            <a:pPr lvl="1"/>
            <a:r>
              <a:rPr lang="en-US" dirty="0" smtClean="0"/>
              <a:t>Configure Credentials in Eclipse</a:t>
            </a:r>
          </a:p>
          <a:p>
            <a:pPr lvl="1"/>
            <a:r>
              <a:rPr lang="en-US" dirty="0" smtClean="0"/>
              <a:t>Download Source and Create Project</a:t>
            </a:r>
          </a:p>
          <a:p>
            <a:pPr lvl="1"/>
            <a:r>
              <a:rPr lang="en-US" dirty="0" smtClean="0"/>
              <a:t>Import EB Environment Into Eclipse</a:t>
            </a:r>
          </a:p>
          <a:p>
            <a:pPr lvl="1"/>
            <a:r>
              <a:rPr lang="en-US" dirty="0" smtClean="0"/>
              <a:t>Open the Elastic Beanstalk Console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0" y="3244850"/>
            <a:ext cx="9144000" cy="7747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Totally optional </a:t>
            </a:r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bonus #1: 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where in the source code did I configure the AK/SK (i.e. the AWS Credentials Provider)?</a:t>
            </a:r>
            <a:endParaRPr lang="en-US" sz="2400" dirty="0">
              <a:solidFill>
                <a:schemeClr val="accent6">
                  <a:lumMod val="25000"/>
                  <a:alpha val="99000"/>
                </a:schemeClr>
              </a:solidFill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0" y="4019550"/>
            <a:ext cx="9144000" cy="774700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Totally optional </a:t>
            </a:r>
            <a:r>
              <a:rPr lang="en-US" sz="24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bonus #2: 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look for classes that </a:t>
            </a:r>
            <a:r>
              <a:rPr lang="en-US" sz="2400" dirty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implement </a:t>
            </a:r>
            <a:r>
              <a:rPr lang="en-US" sz="2400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  <a:sym typeface="Wingdings"/>
              </a:rPr>
              <a:t>ProvisionableResource</a:t>
            </a:r>
            <a:r>
              <a:rPr lang="en-US" sz="2400" dirty="0" smtClean="0">
                <a:solidFill>
                  <a:schemeClr val="accent6">
                    <a:lumMod val="25000"/>
                    <a:alpha val="99000"/>
                  </a:schemeClr>
                </a:solidFill>
                <a:sym typeface="Wingdings"/>
              </a:rPr>
              <a:t> in </a:t>
            </a:r>
            <a:r>
              <a:rPr lang="en-US" sz="2400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  <a:sym typeface="Wingdings"/>
              </a:rPr>
              <a:t>com.amediamanager.config</a:t>
            </a:r>
            <a:endParaRPr lang="en-US" sz="2400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386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were those “Configurable” items you clicked to create?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2177414"/>
            <a:ext cx="2978150" cy="231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8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CloudFormation created our database server, but it doesn’t know about our schema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CloudFormation also doesn’t currently support provisioning Elastic Transcoder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7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3860561" cy="3553926"/>
          </a:xfrm>
        </p:spPr>
        <p:txBody>
          <a:bodyPr/>
          <a:lstStyle/>
          <a:p>
            <a:r>
              <a:rPr lang="en-US" dirty="0" smtClean="0"/>
              <a:t>Do y</a:t>
            </a:r>
            <a:r>
              <a:rPr lang="en-US" dirty="0" smtClean="0"/>
              <a:t>ou </a:t>
            </a:r>
            <a:r>
              <a:rPr lang="en-US" dirty="0" smtClean="0"/>
              <a:t>have </a:t>
            </a:r>
            <a:r>
              <a:rPr lang="en-US" dirty="0" smtClean="0"/>
              <a:t>these installed?</a:t>
            </a:r>
            <a:endParaRPr lang="en-US" dirty="0" smtClean="0"/>
          </a:p>
          <a:p>
            <a:pPr lvl="1"/>
            <a:r>
              <a:rPr lang="en-US" dirty="0" smtClean="0"/>
              <a:t>Eclipse</a:t>
            </a:r>
          </a:p>
          <a:p>
            <a:pPr lvl="1"/>
            <a:r>
              <a:rPr lang="en-US" dirty="0"/>
              <a:t>AWS Toolkit for </a:t>
            </a:r>
            <a:r>
              <a:rPr lang="en-US" dirty="0" smtClean="0"/>
              <a:t>Eclipse</a:t>
            </a:r>
          </a:p>
          <a:p>
            <a:pPr lvl="1"/>
            <a:r>
              <a:rPr lang="en-US" dirty="0" smtClean="0"/>
              <a:t>Java 6 or 7</a:t>
            </a:r>
          </a:p>
          <a:p>
            <a:pPr lvl="1"/>
            <a:r>
              <a:rPr lang="en-US" dirty="0" smtClean="0"/>
              <a:t>Tomcat 7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87851" y="1084841"/>
            <a:ext cx="4154242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not:</a:t>
            </a:r>
          </a:p>
          <a:p>
            <a:pPr lvl="1"/>
            <a:r>
              <a:rPr lang="en-US" dirty="0" smtClean="0"/>
              <a:t>Go to events-</a:t>
            </a:r>
            <a:r>
              <a:rPr lang="en-US" dirty="0" err="1" smtClean="0"/>
              <a:t>aws.qwiklab.com</a:t>
            </a:r>
            <a:endParaRPr lang="en-US" dirty="0" smtClean="0"/>
          </a:p>
          <a:p>
            <a:pPr lvl="1"/>
            <a:r>
              <a:rPr lang="en-US" dirty="0" smtClean="0"/>
              <a:t>Sign up, sign in</a:t>
            </a:r>
          </a:p>
          <a:p>
            <a:pPr lvl="1"/>
            <a:r>
              <a:rPr lang="en-US" dirty="0" smtClean="0"/>
              <a:t>Click the ‘Instruction 2’, download pre-</a:t>
            </a:r>
            <a:r>
              <a:rPr lang="en-US" dirty="0" err="1" smtClean="0"/>
              <a:t>work.pdf</a:t>
            </a:r>
            <a:r>
              <a:rPr lang="en-US" dirty="0" smtClean="0"/>
              <a:t> and follow the directions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48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create them in code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Any potential issues here (considering they were created by a single EC2 </a:t>
            </a:r>
            <a:r>
              <a:rPr lang="en-US" dirty="0" smtClean="0"/>
              <a:t>instance</a:t>
            </a:r>
            <a:r>
              <a:rPr lang="en-US" dirty="0" smtClean="0"/>
              <a:t>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1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CloudFormation created all of these resources/dependencies for us</a:t>
            </a:r>
          </a:p>
        </p:txBody>
      </p:sp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(Thank you, CloudFormation!)</a:t>
            </a:r>
          </a:p>
        </p:txBody>
      </p:sp>
      <p:sp>
        <p:nvSpPr>
          <p:cNvPr id="85" name="Rounded Rectangle 84"/>
          <p:cNvSpPr/>
          <p:nvPr/>
        </p:nvSpPr>
        <p:spPr bwMode="auto">
          <a:xfrm>
            <a:off x="5930901" y="960967"/>
            <a:ext cx="3213099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30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</p:txBody>
      </p:sp>
      <p:sp>
        <p:nvSpPr>
          <p:cNvPr id="87" name="Down Arrow 86"/>
          <p:cNvSpPr/>
          <p:nvPr/>
        </p:nvSpPr>
        <p:spPr>
          <a:xfrm rot="5400000">
            <a:off x="6565900" y="5461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/>
          <p:cNvSpPr/>
          <p:nvPr/>
        </p:nvSpPr>
        <p:spPr>
          <a:xfrm rot="5400000">
            <a:off x="6565900" y="18034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/>
          <p:cNvSpPr/>
          <p:nvPr/>
        </p:nvSpPr>
        <p:spPr>
          <a:xfrm rot="5400000">
            <a:off x="6565900" y="3060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6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50800" y="960967"/>
            <a:ext cx="7137400" cy="10583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have to tell our app about them</a:t>
            </a:r>
          </a:p>
        </p:txBody>
      </p:sp>
      <p:sp>
        <p:nvSpPr>
          <p:cNvPr id="60" name="Down Arrow 59"/>
          <p:cNvSpPr/>
          <p:nvPr/>
        </p:nvSpPr>
        <p:spPr>
          <a:xfrm>
            <a:off x="7632700" y="11303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2" y="3435352"/>
            <a:ext cx="407670" cy="407670"/>
          </a:xfrm>
          <a:prstGeom prst="rect">
            <a:avLst/>
          </a:prstGeom>
        </p:spPr>
      </p:pic>
      <p:sp>
        <p:nvSpPr>
          <p:cNvPr id="83" name="Down Arrow 82"/>
          <p:cNvSpPr/>
          <p:nvPr/>
        </p:nvSpPr>
        <p:spPr>
          <a:xfrm rot="16200000">
            <a:off x="336550" y="25527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32893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Many ways to do this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chose to put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in S3, load as Properties in code</a:t>
            </a:r>
          </a:p>
        </p:txBody>
      </p:sp>
      <p:sp>
        <p:nvSpPr>
          <p:cNvPr id="60" name="Down Arrow 59"/>
          <p:cNvSpPr/>
          <p:nvPr/>
        </p:nvSpPr>
        <p:spPr>
          <a:xfrm rot="5400000">
            <a:off x="4616450" y="3111500"/>
            <a:ext cx="1155700" cy="215900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Question: how does our app know where to load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from (i.e., bucket and file key)?</a:t>
            </a: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Answer: Let’s look together at </a:t>
            </a:r>
            <a:r>
              <a:rPr lang="en-US" sz="24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com.amediamanager.config.ConfigurationSettings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20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(hey Evan, did you remember to show them your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s3config.properties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, and the Configuration section of your EB console? You should do that…) 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782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In the first coding challenge (soon), you’ll implement the base class (</a:t>
            </a:r>
            <a:r>
              <a:rPr lang="en-US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com.amediamanager.configuration.challenge.S3ConfigurationProvider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)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364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the Lab (Deploy the App)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events-</a:t>
            </a:r>
            <a:r>
              <a:rPr lang="en-US" dirty="0" err="1" smtClean="0"/>
              <a:t>aws.qwiklab.com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Sign Up, Sign In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Click Start Lab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Download PDF in Instructions 1 tab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 bwMode="auto">
          <a:xfrm>
            <a:off x="76200" y="960967"/>
            <a:ext cx="8953500" cy="38142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Another Question: how the heck did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the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config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 file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get to S3 in the first place??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Answer: Definitely not magic. Let’s take a look…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3737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90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 bwMode="auto">
          <a:xfrm>
            <a:off x="2463800" y="4762500"/>
            <a:ext cx="3378200" cy="330200"/>
          </a:xfrm>
          <a:prstGeom prst="roundRect">
            <a:avLst>
              <a:gd name="adj" fmla="val 0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0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Provided to EB and Instance as environment </a:t>
            </a:r>
            <a:r>
              <a:rPr lang="en-US" sz="10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vars</a:t>
            </a:r>
            <a:endParaRPr lang="en-US" sz="10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WEB-INF/.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225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 bwMode="auto">
          <a:xfrm>
            <a:off x="7172325" y="1989667"/>
            <a:ext cx="1844688" cy="2218265"/>
          </a:xfrm>
          <a:prstGeom prst="roundRect">
            <a:avLst>
              <a:gd name="adj" fmla="val 2483"/>
            </a:avLst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1200" b="1" dirty="0" smtClean="0">
              <a:solidFill>
                <a:schemeClr val="bg1">
                  <a:lumMod val="50000"/>
                  <a:alpha val="99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Configuration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5" y="3407175"/>
            <a:ext cx="1005404" cy="633542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13" y="1673387"/>
            <a:ext cx="184573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Local </a:t>
            </a:r>
            <a:r>
              <a:rPr lang="en-US" sz="1200" b="1" dirty="0" err="1" smtClean="0"/>
              <a:t>Dev</a:t>
            </a:r>
            <a:endParaRPr lang="en-US" sz="1200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81" y="2224617"/>
            <a:ext cx="736600" cy="73660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377044" y="1200136"/>
            <a:ext cx="847076" cy="1035702"/>
            <a:chOff x="3580214" y="1204368"/>
            <a:chExt cx="847076" cy="1035702"/>
          </a:xfrm>
        </p:grpSpPr>
        <p:pic>
          <p:nvPicPr>
            <p:cNvPr id="49" name="Picture 48" descr="Tabl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1" y="1204368"/>
              <a:ext cx="731520" cy="7315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580214" y="1932293"/>
              <a:ext cx="8470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Users Table (DynamoDB)</a:t>
              </a:r>
              <a:endParaRPr lang="en-US" sz="1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158096" y="2508659"/>
            <a:ext cx="1270000" cy="971790"/>
            <a:chOff x="3361266" y="2512891"/>
            <a:chExt cx="1270000" cy="971790"/>
          </a:xfrm>
        </p:grpSpPr>
        <p:pic>
          <p:nvPicPr>
            <p:cNvPr id="52" name="Picture 51" descr="RDS-DB-Insta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67" y="2512891"/>
              <a:ext cx="731520" cy="73152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361266" y="317690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MySQL Primary</a:t>
              </a:r>
            </a:p>
            <a:p>
              <a:pPr algn="ctr"/>
              <a:r>
                <a:rPr lang="en-US" sz="1000" b="1" dirty="0" smtClean="0"/>
                <a:t>(RDS)</a:t>
              </a:r>
              <a:endParaRPr lang="en-US" sz="10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58096" y="3786080"/>
            <a:ext cx="1270000" cy="871239"/>
            <a:chOff x="3361266" y="3790312"/>
            <a:chExt cx="1270000" cy="871239"/>
          </a:xfrm>
        </p:grpSpPr>
        <p:pic>
          <p:nvPicPr>
            <p:cNvPr id="57" name="Picture 56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96" y="3790312"/>
              <a:ext cx="580537" cy="58053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361266" y="4353774"/>
              <a:ext cx="127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App Storage</a:t>
              </a:r>
            </a:p>
            <a:p>
              <a:pPr algn="ctr"/>
              <a:r>
                <a:rPr lang="en-US" sz="1000" b="1" dirty="0" smtClean="0"/>
                <a:t>(S3)</a:t>
              </a:r>
              <a:endParaRPr lang="en-US" sz="10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74044" y="2403969"/>
            <a:ext cx="847076" cy="1213426"/>
            <a:chOff x="4917947" y="1180532"/>
            <a:chExt cx="847076" cy="1213426"/>
          </a:xfrm>
        </p:grpSpPr>
        <p:pic>
          <p:nvPicPr>
            <p:cNvPr id="61" name="Picture 60" descr="S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923" y="1180532"/>
              <a:ext cx="731520" cy="73152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4917947" y="1932293"/>
              <a:ext cx="847076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(SNS)</a:t>
              </a:r>
              <a:endParaRPr lang="en-US" sz="10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588963" y="1167528"/>
            <a:ext cx="1270000" cy="1129076"/>
            <a:chOff x="4758266" y="2509493"/>
            <a:chExt cx="1270000" cy="1129076"/>
          </a:xfrm>
        </p:grpSpPr>
        <p:pic>
          <p:nvPicPr>
            <p:cNvPr id="64" name="Picture 63" descr="SQS-Quequ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706" y="2509493"/>
              <a:ext cx="731520" cy="7315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4758266" y="3176904"/>
              <a:ext cx="1270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Transcoding Notifications</a:t>
              </a:r>
            </a:p>
            <a:p>
              <a:pPr algn="ctr"/>
              <a:r>
                <a:rPr lang="en-US" sz="1000" b="1" dirty="0" smtClean="0"/>
                <a:t>(SQS)</a:t>
              </a:r>
              <a:endParaRPr lang="en-US" sz="10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63564" y="3768614"/>
            <a:ext cx="1270000" cy="734816"/>
            <a:chOff x="4732866" y="3772846"/>
            <a:chExt cx="1270000" cy="734816"/>
          </a:xfrm>
        </p:grpSpPr>
        <p:pic>
          <p:nvPicPr>
            <p:cNvPr id="67" name="Picture 66" descr="IAM-Security-Token-Servic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51" y="3772846"/>
              <a:ext cx="731520" cy="731520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4732866" y="4353774"/>
              <a:ext cx="127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IAM Instance Profile</a:t>
              </a:r>
              <a:endParaRPr lang="en-US" sz="10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441" y="1098796"/>
            <a:ext cx="3148642" cy="3170524"/>
            <a:chOff x="390455" y="1204640"/>
            <a:chExt cx="3148642" cy="3170524"/>
          </a:xfrm>
        </p:grpSpPr>
        <p:sp>
          <p:nvSpPr>
            <p:cNvPr id="70" name="Rounded Rectangle 69"/>
            <p:cNvSpPr/>
            <p:nvPr/>
          </p:nvSpPr>
          <p:spPr>
            <a:xfrm>
              <a:off x="508002" y="2040481"/>
              <a:ext cx="2523012" cy="2315632"/>
            </a:xfrm>
            <a:prstGeom prst="roundRect">
              <a:avLst>
                <a:gd name="adj" fmla="val 9818"/>
              </a:avLst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Round Same Side Corner Rectangle 70"/>
            <p:cNvSpPr/>
            <p:nvPr/>
          </p:nvSpPr>
          <p:spPr>
            <a:xfrm rot="16200000">
              <a:off x="-542210" y="3027191"/>
              <a:ext cx="2355852" cy="340093"/>
            </a:xfrm>
            <a:prstGeom prst="round2SameRect">
              <a:avLst/>
            </a:prstGeom>
            <a:solidFill>
              <a:srgbClr val="4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Elastic Beanstalk</a:t>
              </a:r>
              <a:endPara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2" name="Round Same Side Corner Rectangle 71"/>
            <p:cNvSpPr/>
            <p:nvPr/>
          </p:nvSpPr>
          <p:spPr>
            <a:xfrm rot="16200000">
              <a:off x="-346419" y="3156678"/>
              <a:ext cx="2351617" cy="85353"/>
            </a:xfrm>
            <a:prstGeom prst="round2SameRect">
              <a:avLst/>
            </a:prstGeom>
            <a:solidFill>
              <a:srgbClr val="CCFF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spc="30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73" name="Picture 72" descr="Amazon-Elastic-Load-Balacin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991" y="2321997"/>
              <a:ext cx="669806" cy="669806"/>
            </a:xfrm>
            <a:prstGeom prst="rect">
              <a:avLst/>
            </a:prstGeom>
          </p:spPr>
        </p:pic>
        <p:sp>
          <p:nvSpPr>
            <p:cNvPr id="74" name="Rounded Rectangle 73"/>
            <p:cNvSpPr/>
            <p:nvPr/>
          </p:nvSpPr>
          <p:spPr>
            <a:xfrm>
              <a:off x="2082213" y="3337997"/>
              <a:ext cx="707582" cy="811262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99658" y="3244863"/>
              <a:ext cx="904356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 Same Side Corner Rectangle 75"/>
            <p:cNvSpPr/>
            <p:nvPr/>
          </p:nvSpPr>
          <p:spPr>
            <a:xfrm rot="16200000">
              <a:off x="1344110" y="3556013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99658" y="2237330"/>
              <a:ext cx="904435" cy="94403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6200000">
              <a:off x="1344110" y="2548480"/>
              <a:ext cx="956733" cy="317500"/>
            </a:xfrm>
            <a:prstGeom prst="round2Same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ELB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156649" y="3423819"/>
              <a:ext cx="556865" cy="627494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2490464" y="3988810"/>
              <a:ext cx="37553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kern="1200" dirty="0" smtClean="0">
                  <a:solidFill>
                    <a:srgbClr val="F7981F"/>
                  </a:solidFill>
                  <a:latin typeface="Arial"/>
                  <a:ea typeface="Verdana" pitchFamily="34" charset="0"/>
                  <a:cs typeface="Arial"/>
                </a:rPr>
                <a:t>AZ</a:t>
              </a:r>
              <a:endParaRPr lang="en-US" sz="800" b="1" kern="1200" dirty="0">
                <a:solidFill>
                  <a:srgbClr val="F7981F"/>
                </a:solidFill>
                <a:latin typeface="Arial"/>
                <a:ea typeface="Verdana" pitchFamily="34" charset="0"/>
                <a:cs typeface="Arial"/>
              </a:endParaRPr>
            </a:p>
          </p:txBody>
        </p:sp>
        <p:cxnSp>
          <p:nvCxnSpPr>
            <p:cNvPr id="81" name="Straight Arrow Connector 71"/>
            <p:cNvCxnSpPr>
              <a:stCxn id="73" idx="2"/>
            </p:cNvCxnSpPr>
            <p:nvPr/>
          </p:nvCxnSpPr>
          <p:spPr>
            <a:xfrm rot="16200000" flipH="1">
              <a:off x="2173388" y="3240309"/>
              <a:ext cx="500710" cy="36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 descr="Applicati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55" y="1608249"/>
              <a:ext cx="731520" cy="731520"/>
            </a:xfrm>
            <a:prstGeom prst="rect">
              <a:avLst/>
            </a:prstGeom>
          </p:spPr>
        </p:pic>
        <p:pic>
          <p:nvPicPr>
            <p:cNvPr id="86" name="Picture 85" descr="Route-53-Hosted-Zon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614" y="1204640"/>
              <a:ext cx="731520" cy="7315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320831" y="1458182"/>
              <a:ext cx="221826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/>
                <a:t>your-</a:t>
              </a:r>
              <a:r>
                <a:rPr lang="en-US" sz="1000" b="1" dirty="0" err="1" smtClean="0"/>
                <a:t>app.elasticbeanstalk.com</a:t>
              </a:r>
              <a:endParaRPr lang="en-US" sz="1000" b="1" dirty="0"/>
            </a:p>
          </p:txBody>
        </p:sp>
        <p:cxnSp>
          <p:nvCxnSpPr>
            <p:cNvPr id="118" name="Straight Arrow Connector 71"/>
            <p:cNvCxnSpPr>
              <a:stCxn id="86" idx="2"/>
              <a:endCxn id="73" idx="0"/>
            </p:cNvCxnSpPr>
            <p:nvPr/>
          </p:nvCxnSpPr>
          <p:spPr>
            <a:xfrm rot="5400000">
              <a:off x="2230216" y="2127838"/>
              <a:ext cx="385837" cy="24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 Same Side Corner Rectangle 120"/>
            <p:cNvSpPr/>
            <p:nvPr/>
          </p:nvSpPr>
          <p:spPr>
            <a:xfrm>
              <a:off x="1004580" y="22330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Alert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05710" y="24976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 descr="S3-Bucke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62" y="3239994"/>
              <a:ext cx="214419" cy="214419"/>
            </a:xfrm>
            <a:prstGeom prst="rect">
              <a:avLst/>
            </a:prstGeom>
          </p:spPr>
        </p:pic>
        <p:pic>
          <p:nvPicPr>
            <p:cNvPr id="129" name="Picture 128" descr="SES-Email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79" y="2509872"/>
              <a:ext cx="271504" cy="271504"/>
            </a:xfrm>
            <a:prstGeom prst="rect">
              <a:avLst/>
            </a:prstGeom>
          </p:spPr>
        </p:pic>
        <p:sp>
          <p:nvSpPr>
            <p:cNvPr id="131" name="Round Same Side Corner Rectangle 130"/>
            <p:cNvSpPr/>
            <p:nvPr/>
          </p:nvSpPr>
          <p:spPr>
            <a:xfrm>
              <a:off x="1004580" y="291253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Log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05710" y="317712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ound Same Side Corner Rectangle 132"/>
            <p:cNvSpPr/>
            <p:nvPr/>
          </p:nvSpPr>
          <p:spPr>
            <a:xfrm>
              <a:off x="1004580" y="3604689"/>
              <a:ext cx="447453" cy="249774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 smtClean="0">
                  <a:solidFill>
                    <a:srgbClr val="FFFFFF"/>
                  </a:solidFill>
                </a:rPr>
                <a:t>Mon</a:t>
              </a:r>
              <a:endParaRPr lang="en-US" sz="800" b="1" dirty="0">
                <a:solidFill>
                  <a:srgbClr val="FFFFFF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005710" y="3869274"/>
              <a:ext cx="446324" cy="321739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Picture 134" descr="CloudWatch-Alar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930" y="3892563"/>
              <a:ext cx="311144" cy="311144"/>
            </a:xfrm>
            <a:prstGeom prst="rect">
              <a:avLst/>
            </a:prstGeom>
          </p:spPr>
        </p:pic>
      </p:grpSp>
      <p:pic>
        <p:nvPicPr>
          <p:cNvPr id="139" name="Picture 138" descr="EC2-Instan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87" y="3357034"/>
            <a:ext cx="580178" cy="580178"/>
          </a:xfrm>
          <a:prstGeom prst="rect">
            <a:avLst/>
          </a:prstGeom>
        </p:spPr>
      </p:pic>
      <p:pic>
        <p:nvPicPr>
          <p:cNvPr id="140" name="Picture 139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12" y="3435352"/>
            <a:ext cx="407670" cy="407670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63519" y="1011780"/>
            <a:ext cx="6121381" cy="3809990"/>
          </a:xfrm>
          <a:prstGeom prst="roundRect">
            <a:avLst>
              <a:gd name="adj" fmla="val 9818"/>
            </a:avLst>
          </a:prstGeom>
          <a:noFill/>
          <a:ln w="38100" cmpd="sng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0" name="Picture 59" descr="CloudFormation-Stack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79" y="819584"/>
            <a:ext cx="731520" cy="731520"/>
          </a:xfrm>
          <a:prstGeom prst="rect">
            <a:avLst/>
          </a:prstGeom>
        </p:spPr>
      </p:pic>
      <p:cxnSp>
        <p:nvCxnSpPr>
          <p:cNvPr id="82" name="Straight Arrow Connector 71"/>
          <p:cNvCxnSpPr>
            <a:stCxn id="49" idx="0"/>
            <a:endCxn id="60" idx="0"/>
          </p:cNvCxnSpPr>
          <p:nvPr/>
        </p:nvCxnSpPr>
        <p:spPr>
          <a:xfrm rot="5400000" flipH="1" flipV="1">
            <a:off x="4748789" y="-147114"/>
            <a:ext cx="380552" cy="2313948"/>
          </a:xfrm>
          <a:prstGeom prst="bentConnector3">
            <a:avLst>
              <a:gd name="adj1" fmla="val 23682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1"/>
          <p:cNvCxnSpPr>
            <a:stCxn id="64" idx="1"/>
            <a:endCxn id="60" idx="0"/>
          </p:cNvCxnSpPr>
          <p:nvPr/>
        </p:nvCxnSpPr>
        <p:spPr>
          <a:xfrm rot="10800000" flipH="1">
            <a:off x="4840403" y="819584"/>
            <a:ext cx="1255636" cy="713704"/>
          </a:xfrm>
          <a:prstGeom prst="bentConnector4">
            <a:avLst>
              <a:gd name="adj1" fmla="val -18206"/>
              <a:gd name="adj2" fmla="val 132030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71"/>
          <p:cNvCxnSpPr>
            <a:stCxn id="52" idx="3"/>
            <a:endCxn id="60" idx="0"/>
          </p:cNvCxnSpPr>
          <p:nvPr/>
        </p:nvCxnSpPr>
        <p:spPr>
          <a:xfrm flipV="1">
            <a:off x="4152517" y="819584"/>
            <a:ext cx="1943522" cy="2054835"/>
          </a:xfrm>
          <a:prstGeom prst="bentConnector4">
            <a:avLst>
              <a:gd name="adj1" fmla="val 19680"/>
              <a:gd name="adj2" fmla="val 116069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71"/>
          <p:cNvCxnSpPr>
            <a:stCxn id="57" idx="3"/>
            <a:endCxn id="60" idx="0"/>
          </p:cNvCxnSpPr>
          <p:nvPr/>
        </p:nvCxnSpPr>
        <p:spPr>
          <a:xfrm flipV="1">
            <a:off x="4080963" y="819584"/>
            <a:ext cx="2015076" cy="3256765"/>
          </a:xfrm>
          <a:prstGeom prst="bentConnector4">
            <a:avLst>
              <a:gd name="adj1" fmla="val 18865"/>
              <a:gd name="adj2" fmla="val 112868"/>
            </a:avLst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71"/>
          <p:cNvCxnSpPr>
            <a:stCxn id="61" idx="3"/>
            <a:endCxn id="60" idx="2"/>
          </p:cNvCxnSpPr>
          <p:nvPr/>
        </p:nvCxnSpPr>
        <p:spPr>
          <a:xfrm flipV="1">
            <a:off x="5569540" y="1551104"/>
            <a:ext cx="526499" cy="121862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1"/>
          <p:cNvCxnSpPr>
            <a:stCxn id="67" idx="3"/>
          </p:cNvCxnSpPr>
          <p:nvPr/>
        </p:nvCxnSpPr>
        <p:spPr>
          <a:xfrm flipV="1">
            <a:off x="5570069" y="1549400"/>
            <a:ext cx="525931" cy="2584974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71"/>
          <p:cNvCxnSpPr/>
          <p:nvPr/>
        </p:nvCxnSpPr>
        <p:spPr>
          <a:xfrm flipH="1">
            <a:off x="1659494" y="1185344"/>
            <a:ext cx="4802305" cy="3064925"/>
          </a:xfrm>
          <a:prstGeom prst="bentConnector4">
            <a:avLst>
              <a:gd name="adj1" fmla="val -4760"/>
              <a:gd name="adj2" fmla="val 123619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71"/>
          <p:cNvCxnSpPr/>
          <p:nvPr/>
        </p:nvCxnSpPr>
        <p:spPr>
          <a:xfrm rot="5400000" flipH="1" flipV="1">
            <a:off x="1830206" y="3766500"/>
            <a:ext cx="313057" cy="654482"/>
          </a:xfrm>
          <a:prstGeom prst="bentConnector3">
            <a:avLst>
              <a:gd name="adj1" fmla="val 24341"/>
            </a:avLst>
          </a:prstGeom>
          <a:ln>
            <a:solidFill>
              <a:srgbClr val="72727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nodeJS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2" y="3435352"/>
            <a:ext cx="407670" cy="407670"/>
          </a:xfrm>
          <a:prstGeom prst="rect">
            <a:avLst/>
          </a:prstGeom>
        </p:spPr>
      </p:pic>
      <p:cxnSp>
        <p:nvCxnSpPr>
          <p:cNvPr id="94" name="Straight Arrow Connector 71"/>
          <p:cNvCxnSpPr>
            <a:stCxn id="139" idx="2"/>
            <a:endCxn id="57" idx="0"/>
          </p:cNvCxnSpPr>
          <p:nvPr/>
        </p:nvCxnSpPr>
        <p:spPr>
          <a:xfrm rot="5400000" flipH="1" flipV="1">
            <a:off x="2976769" y="3123286"/>
            <a:ext cx="151132" cy="1476719"/>
          </a:xfrm>
          <a:prstGeom prst="bentConnector5">
            <a:avLst>
              <a:gd name="adj1" fmla="val -151259"/>
              <a:gd name="adj2" fmla="val 49994"/>
              <a:gd name="adj3" fmla="val 251259"/>
            </a:avLst>
          </a:prstGeom>
          <a:ln>
            <a:solidFill>
              <a:srgbClr val="408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 bwMode="auto">
          <a:xfrm>
            <a:off x="76200" y="960967"/>
            <a:ext cx="8953500" cy="2429933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</a:rPr>
              <a:t>We put a Python script in 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WEB-INF/</a:t>
            </a:r>
            <a:r>
              <a:rPr lang="en-US" sz="2800" b="1" dirty="0" smtClean="0">
                <a:solidFill>
                  <a:schemeClr val="accent4">
                    <a:lumMod val="75000"/>
                    <a:alpha val="99000"/>
                  </a:schemeClr>
                </a:solidFill>
                <a:latin typeface="Consolas"/>
                <a:cs typeface="Consolas"/>
              </a:rPr>
              <a:t>.</a:t>
            </a:r>
            <a:r>
              <a:rPr lang="en-US" sz="2800" b="1" dirty="0" err="1" smtClean="0">
                <a:solidFill>
                  <a:schemeClr val="accent4">
                    <a:lumMod val="75000"/>
                    <a:alpha val="99000"/>
                  </a:schemeClr>
                </a:solidFill>
                <a:latin typeface="Consolas"/>
                <a:cs typeface="Consolas"/>
              </a:rPr>
              <a:t>ebextensions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Consolas"/>
                <a:cs typeface="Consolas"/>
              </a:rPr>
              <a:t>deploy_config.py</a:t>
            </a:r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endParaRPr lang="en-US" sz="2800" b="1" dirty="0" smtClean="0">
              <a:solidFill>
                <a:schemeClr val="accent6">
                  <a:lumMod val="25000"/>
                  <a:alpha val="99000"/>
                </a:schemeClr>
              </a:solidFill>
              <a:latin typeface="Consolas"/>
              <a:cs typeface="Consolas"/>
            </a:endParaRPr>
          </a:p>
          <a:p>
            <a:pPr algn="ctr" defTabSz="914099"/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show them?)</a:t>
            </a:r>
          </a:p>
        </p:txBody>
      </p:sp>
    </p:spTree>
    <p:extLst>
      <p:ext uri="{BB962C8B-B14F-4D97-AF65-F5344CB8AC3E}">
        <p14:creationId xmlns:p14="http://schemas.microsoft.com/office/powerpoint/2010/main" val="20763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Time (15 minu</a:t>
            </a:r>
            <a:r>
              <a:rPr lang="en-US" dirty="0" smtClean="0"/>
              <a:t>tes)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92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8205304" cy="3553926"/>
          </a:xfrm>
        </p:spPr>
        <p:txBody>
          <a:bodyPr/>
          <a:lstStyle/>
          <a:p>
            <a:r>
              <a:rPr lang="en-US" dirty="0" smtClean="0"/>
              <a:t>After break, a few labs: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Import App </a:t>
            </a:r>
            <a:r>
              <a:rPr lang="en-US" b="1" dirty="0" err="1" smtClean="0">
                <a:solidFill>
                  <a:srgbClr val="E34C00"/>
                </a:solidFill>
              </a:rPr>
              <a:t>Config</a:t>
            </a:r>
            <a:r>
              <a:rPr lang="en-US" b="1" dirty="0" smtClean="0">
                <a:solidFill>
                  <a:srgbClr val="E34C00"/>
                </a:solidFill>
              </a:rPr>
              <a:t> for Local </a:t>
            </a:r>
            <a:r>
              <a:rPr lang="en-US" b="1" dirty="0" err="1" smtClean="0">
                <a:solidFill>
                  <a:srgbClr val="E34C00"/>
                </a:solidFill>
              </a:rPr>
              <a:t>Dev</a:t>
            </a:r>
            <a:endParaRPr lang="en-US" b="1" dirty="0" smtClean="0">
              <a:solidFill>
                <a:srgbClr val="E34C00"/>
              </a:solidFill>
            </a:endParaRP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Modify and Deploy Application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Roll Back to Initial Version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Project Anatomy</a:t>
            </a:r>
            <a:endParaRPr lang="en-US" b="1" dirty="0">
              <a:solidFill>
                <a:srgbClr val="E34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TIME: </a:t>
            </a:r>
            <a:r>
              <a:rPr lang="en-US" dirty="0" smtClean="0"/>
              <a:t>30 </a:t>
            </a:r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following sections: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Import App </a:t>
            </a:r>
            <a:r>
              <a:rPr lang="en-US" b="1" dirty="0" err="1" smtClean="0">
                <a:solidFill>
                  <a:srgbClr val="E34C00"/>
                </a:solidFill>
              </a:rPr>
              <a:t>Config</a:t>
            </a:r>
            <a:r>
              <a:rPr lang="en-US" b="1" dirty="0" smtClean="0">
                <a:solidFill>
                  <a:srgbClr val="E34C00"/>
                </a:solidFill>
              </a:rPr>
              <a:t> for Local </a:t>
            </a:r>
            <a:r>
              <a:rPr lang="en-US" b="1" dirty="0" err="1" smtClean="0">
                <a:solidFill>
                  <a:srgbClr val="E34C00"/>
                </a:solidFill>
              </a:rPr>
              <a:t>Dev</a:t>
            </a:r>
            <a:endParaRPr lang="en-US" b="1" dirty="0" smtClean="0">
              <a:solidFill>
                <a:srgbClr val="E34C00"/>
              </a:solidFill>
            </a:endParaRP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Modify and Deploy Application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Roll Back to Initial Version</a:t>
            </a:r>
          </a:p>
          <a:p>
            <a:pPr lvl="1"/>
            <a:r>
              <a:rPr lang="en-US" b="1" dirty="0" smtClean="0">
                <a:solidFill>
                  <a:srgbClr val="E34C00"/>
                </a:solidFill>
              </a:rPr>
              <a:t>Project Anatomy</a:t>
            </a:r>
            <a:endParaRPr lang="en-US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8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talk about rolling back and the project anatomy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36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Work with services by creating service objects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en-US" b="1" dirty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endParaRPr lang="en-US" b="1" dirty="0" smtClean="0">
              <a:latin typeface="Consolas"/>
              <a:cs typeface="Consolas"/>
            </a:endParaRPr>
          </a:p>
          <a:p>
            <a:r>
              <a:rPr lang="en-US" dirty="0" smtClean="0"/>
              <a:t>By default, a client connects to service endpoint in </a:t>
            </a:r>
            <a:r>
              <a:rPr lang="en-US" b="1" dirty="0" smtClean="0"/>
              <a:t>us-east-1</a:t>
            </a:r>
            <a:endParaRPr lang="en-US" b="1" dirty="0"/>
          </a:p>
          <a:p>
            <a:endParaRPr lang="en-US" b="1" dirty="0" smtClean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pPr lvl="1"/>
            <a:endParaRPr lang="en-US" b="1" dirty="0" smtClean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2900" y="2387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1477328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AmazonS3 s3 = new </a:t>
            </a:r>
            <a:r>
              <a:rPr lang="en-US" b="1" dirty="0">
                <a:solidFill>
                  <a:srgbClr val="2CC615"/>
                </a:solidFill>
                <a:latin typeface="Consolas"/>
                <a:cs typeface="Consolas"/>
              </a:rPr>
              <a:t>com.amazonaws.services.s3.AmazonS3Client(</a:t>
            </a:r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</a:p>
          <a:p>
            <a:pPr lvl="1"/>
            <a:endParaRPr lang="en-US" b="1" dirty="0">
              <a:solidFill>
                <a:srgbClr val="2CC615"/>
              </a:solidFill>
              <a:latin typeface="Consolas"/>
              <a:cs typeface="Consolas"/>
            </a:endParaRPr>
          </a:p>
          <a:p>
            <a:pPr lvl="1"/>
            <a:r>
              <a:rPr lang="en-US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</a:t>
            </a:r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2CC615"/>
                </a:solidFill>
                <a:latin typeface="Consolas"/>
                <a:cs typeface="Consolas"/>
              </a:rPr>
              <a:t>rds</a:t>
            </a:r>
            <a:r>
              <a:rPr lang="en-US" b="1" smtClean="0">
                <a:solidFill>
                  <a:srgbClr val="2CC615"/>
                </a:solidFill>
                <a:latin typeface="Consolas"/>
                <a:cs typeface="Consolas"/>
              </a:rPr>
              <a:t> = new </a:t>
            </a:r>
            <a:r>
              <a:rPr lang="en-US" b="1" dirty="0" err="1">
                <a:solidFill>
                  <a:srgbClr val="2CC615"/>
                </a:solidFill>
                <a:latin typeface="Consolas"/>
                <a:cs typeface="Consolas"/>
              </a:rPr>
              <a:t>com.amazonaws.services.rds.AmazonRDSClient</a:t>
            </a:r>
            <a:r>
              <a:rPr lang="en-US" b="1" dirty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</a:p>
          <a:p>
            <a:pPr lvl="1"/>
            <a:endParaRPr lang="en-US" b="1" dirty="0">
              <a:solidFill>
                <a:srgbClr val="2CC615"/>
              </a:solidFill>
              <a:latin typeface="Consolas"/>
              <a:cs typeface="Consolas"/>
            </a:endParaRPr>
          </a:p>
          <a:p>
            <a:pPr lvl="1"/>
            <a:r>
              <a:rPr lang="en-US" b="1" dirty="0" smtClean="0">
                <a:solidFill>
                  <a:srgbClr val="2CC615"/>
                </a:solidFill>
                <a:latin typeface="Consolas"/>
                <a:cs typeface="Consolas"/>
              </a:rPr>
              <a:t>// etc…</a:t>
            </a:r>
            <a:endParaRPr lang="en-US" b="1" dirty="0">
              <a:solidFill>
                <a:srgbClr val="2CC615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6556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91" r="591"/>
          <a:stretch>
            <a:fillRect/>
          </a:stretch>
        </p:blipFill>
        <p:spPr>
          <a:xfrm>
            <a:off x="1238489" y="1415041"/>
            <a:ext cx="6406911" cy="2774996"/>
          </a:xfrm>
        </p:spPr>
      </p:pic>
    </p:spTree>
    <p:extLst>
      <p:ext uri="{BB962C8B-B14F-4D97-AF65-F5344CB8AC3E}">
        <p14:creationId xmlns:p14="http://schemas.microsoft.com/office/powerpoint/2010/main" val="6187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region?</a:t>
            </a:r>
          </a:p>
        </p:txBody>
      </p:sp>
    </p:spTree>
    <p:extLst>
      <p:ext uri="{BB962C8B-B14F-4D97-AF65-F5344CB8AC3E}">
        <p14:creationId xmlns:p14="http://schemas.microsoft.com/office/powerpoint/2010/main" val="8227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region?</a:t>
            </a:r>
          </a:p>
          <a:p>
            <a:r>
              <a:rPr lang="en-US" dirty="0" smtClean="0"/>
              <a:t>Why would we want our app to work in a region besides us-east-1?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900" y="3035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6200" y="1663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SDK &amp; Regional Agnosticism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Best Practice:</a:t>
            </a:r>
          </a:p>
          <a:p>
            <a:r>
              <a:rPr lang="en-US" dirty="0" smtClean="0"/>
              <a:t>Create service clients from a Region object: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" y="3035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6200" y="1663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7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349500"/>
            <a:ext cx="9144000" cy="163121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Region region =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Region.getRegion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Regions.fromName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(“us-west-2”));</a:t>
            </a:r>
          </a:p>
          <a:p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rdsClient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= region.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createClient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(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  </a:t>
            </a:r>
            <a:r>
              <a:rPr lang="en-US" sz="2000" b="1" dirty="0" err="1" smtClean="0">
                <a:solidFill>
                  <a:srgbClr val="2CC615"/>
                </a:solidFill>
                <a:latin typeface="Consolas"/>
                <a:cs typeface="Consolas"/>
              </a:rPr>
              <a:t>AmazonRDSClient.class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creds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null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 </a:t>
            </a:r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                     )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93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storage for the Internet</a:t>
            </a:r>
          </a:p>
          <a:p>
            <a:r>
              <a:rPr lang="en-US" dirty="0" smtClean="0"/>
              <a:t>Objects stored in buckets</a:t>
            </a:r>
          </a:p>
          <a:p>
            <a:r>
              <a:rPr lang="en-US" dirty="0" smtClean="0"/>
              <a:t>100 buckets/account</a:t>
            </a:r>
          </a:p>
          <a:p>
            <a:r>
              <a:rPr lang="en-US" dirty="0" smtClean="0"/>
              <a:t>Unlimited objects/bucket</a:t>
            </a:r>
          </a:p>
          <a:p>
            <a:r>
              <a:rPr lang="en-US" dirty="0" smtClean="0"/>
              <a:t>5TB/object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Query API</a:t>
            </a:r>
          </a:p>
          <a:p>
            <a:pPr lvl="1"/>
            <a:r>
              <a:rPr lang="en-US" dirty="0" smtClean="0"/>
              <a:t>HEAD</a:t>
            </a:r>
          </a:p>
          <a:p>
            <a:pPr lvl="1"/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POST</a:t>
            </a:r>
          </a:p>
          <a:p>
            <a:pPr lvl="1"/>
            <a:r>
              <a:rPr lang="en-US" dirty="0" smtClean="0"/>
              <a:t>PUT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397429"/>
            <a:ext cx="1937886" cy="23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and the Java SDK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57300"/>
            <a:ext cx="9144000" cy="163121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// Get a client (S3 clients don’t care about regions…)</a:t>
            </a:r>
          </a:p>
          <a:p>
            <a:r>
              <a:rPr lang="en-US" sz="2000" b="1" dirty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AmazonS3 s3Client = new </a:t>
            </a:r>
            <a:r>
              <a:rPr lang="en-US" sz="2000" b="1" dirty="0">
                <a:solidFill>
                  <a:srgbClr val="2CC615"/>
                </a:solidFill>
                <a:highlight>
                  <a:srgbClr val="D4D4D4"/>
                </a:highlight>
                <a:latin typeface="Consolas"/>
                <a:cs typeface="Consolas"/>
              </a:rPr>
              <a:t>AmazonS3Client</a:t>
            </a:r>
            <a:r>
              <a:rPr lang="en-US" sz="2000" b="1" dirty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()</a:t>
            </a:r>
            <a:r>
              <a:rPr lang="en-US" sz="2000" b="1" dirty="0" smtClean="0">
                <a:solidFill>
                  <a:srgbClr val="2CC615"/>
                </a:solidFill>
                <a:highlight>
                  <a:srgbClr val="E8F2FE"/>
                </a:highlight>
                <a:latin typeface="Consolas"/>
                <a:cs typeface="Consolas"/>
              </a:rPr>
              <a:t>;</a:t>
            </a:r>
          </a:p>
          <a:p>
            <a:endParaRPr lang="en-US" sz="2000" b="1" dirty="0">
              <a:solidFill>
                <a:srgbClr val="2CC615"/>
              </a:solidFill>
              <a:highlight>
                <a:srgbClr val="E8F2FE"/>
              </a:highlight>
              <a:latin typeface="Consolas"/>
              <a:cs typeface="Consolas"/>
            </a:endParaRPr>
          </a:p>
          <a:p>
            <a:r>
              <a:rPr lang="en-US" sz="2000" b="1" dirty="0" smtClean="0">
                <a:solidFill>
                  <a:srgbClr val="2CC615"/>
                </a:solidFill>
                <a:latin typeface="Consolas"/>
                <a:cs typeface="Consolas"/>
              </a:rPr>
              <a:t>// Get an object</a:t>
            </a:r>
          </a:p>
          <a:p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S3Object object = s3Client.getObject(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this.bucket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, </a:t>
            </a:r>
            <a:r>
              <a:rPr lang="en-US" sz="2000" b="1" dirty="0" err="1">
                <a:solidFill>
                  <a:srgbClr val="2CC615"/>
                </a:solidFill>
                <a:latin typeface="Consolas"/>
                <a:cs typeface="Consolas"/>
              </a:rPr>
              <a:t>this.key</a:t>
            </a:r>
            <a:r>
              <a:rPr lang="en-US" sz="2000" b="1" dirty="0">
                <a:solidFill>
                  <a:srgbClr val="2CC615"/>
                </a:solidFill>
                <a:latin typeface="Consolas"/>
                <a:cs typeface="Consolas"/>
              </a:rPr>
              <a:t>);</a:t>
            </a:r>
            <a:endParaRPr lang="en-US" sz="2000" b="1" dirty="0" smtClean="0">
              <a:solidFill>
                <a:srgbClr val="2CC615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64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CHALLENGE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>
          <a:xfrm>
            <a:off x="0" y="3340099"/>
            <a:ext cx="9144000" cy="1298667"/>
          </a:xfrm>
          <a:prstGeom prst="roundRect">
            <a:avLst>
              <a:gd name="adj" fmla="val 2483"/>
            </a:avLst>
          </a:prstGeom>
          <a:solidFill>
            <a:schemeClr val="lt1">
              <a:alpha val="80000"/>
            </a:schemeClr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 defTabSz="914099">
              <a:buNone/>
            </a:pP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(hey Evan, why don’t you </a:t>
            </a:r>
            <a:r>
              <a:rPr lang="en-US" sz="2800" b="1" dirty="0" err="1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Alt+Tab</a:t>
            </a:r>
            <a:r>
              <a:rPr lang="en-US" sz="2800" b="1" dirty="0" smtClean="0">
                <a:solidFill>
                  <a:schemeClr val="accent6">
                    <a:lumMod val="25000"/>
                    <a:alpha val="99000"/>
                  </a:schemeClr>
                </a:solidFill>
                <a:latin typeface="Arial"/>
                <a:cs typeface="Arial"/>
              </a:rPr>
              <a:t> and walk through challenges in the course manual)</a:t>
            </a:r>
          </a:p>
        </p:txBody>
      </p:sp>
    </p:spTree>
    <p:extLst>
      <p:ext uri="{BB962C8B-B14F-4D97-AF65-F5344CB8AC3E}">
        <p14:creationId xmlns:p14="http://schemas.microsoft.com/office/powerpoint/2010/main" val="151717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20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rgbClr val="E34C00"/>
                </a:solidFill>
              </a:rPr>
              <a:t>Get </a:t>
            </a:r>
            <a:r>
              <a:rPr lang="en-US" sz="3200" b="1" dirty="0" smtClean="0">
                <a:solidFill>
                  <a:srgbClr val="E34C00"/>
                </a:solidFill>
              </a:rPr>
              <a:t>App </a:t>
            </a:r>
            <a:r>
              <a:rPr lang="en-US" sz="3200" b="1" dirty="0" err="1" smtClean="0">
                <a:solidFill>
                  <a:srgbClr val="E34C00"/>
                </a:solidFill>
              </a:rPr>
              <a:t>Config</a:t>
            </a:r>
            <a:r>
              <a:rPr lang="en-US" sz="3200" b="1" dirty="0" smtClean="0">
                <a:solidFill>
                  <a:srgbClr val="E34C00"/>
                </a:solidFill>
              </a:rPr>
              <a:t> From S3</a:t>
            </a:r>
            <a:endParaRPr lang="en-US" sz="3200" b="1" dirty="0">
              <a:solidFill>
                <a:srgbClr val="E34C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23503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super.getBucket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super.getKey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super.setProperties</a:t>
                      </a:r>
                      <a:r>
                        <a:rPr lang="en-US" sz="1800" b="1" dirty="0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()</a:t>
                      </a:r>
                      <a:endParaRPr lang="en-US" sz="18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AWS SDK for Java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AmazonS3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 interface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AmazonS3Client</a:t>
                      </a:r>
                      <a:r>
                        <a:rPr lang="en-US" b="0" baseline="0" dirty="0" smtClean="0">
                          <a:solidFill>
                            <a:srgbClr val="151515"/>
                          </a:solidFill>
                          <a:latin typeface="+mn-lt"/>
                          <a:cs typeface="+mn-cs"/>
                        </a:rPr>
                        <a:t> class</a:t>
                      </a:r>
                      <a:endParaRPr lang="en-US" dirty="0" smtClean="0">
                        <a:solidFill>
                          <a:srgbClr val="151515"/>
                        </a:solidFill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Have fun, and refer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to the ‘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</a:rPr>
                        <a:t>Challenge: Get App </a:t>
                      </a:r>
                      <a:r>
                        <a:rPr lang="en-US" b="1" baseline="0" dirty="0" err="1" smtClean="0">
                          <a:solidFill>
                            <a:srgbClr val="151515"/>
                          </a:solidFill>
                        </a:rPr>
                        <a:t>Config</a:t>
                      </a:r>
                      <a:r>
                        <a:rPr lang="en-US" b="1" baseline="0" dirty="0" smtClean="0">
                          <a:solidFill>
                            <a:srgbClr val="151515"/>
                          </a:solidFill>
                        </a:rPr>
                        <a:t> From S3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’ section of the lab manual. I spent a lot of time writing it and it would mean a lot to me.</a:t>
                      </a:r>
                      <a:endParaRPr lang="en-US" dirty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7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smtClean="0">
                <a:latin typeface="Consolas"/>
                <a:cs typeface="Consolas"/>
              </a:rPr>
              <a:t>com.amediamanager.config.S3ConfigurationProvider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8438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aMediaManager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profiles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98114"/>
            <a:ext cx="2222500" cy="2684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43" y="2146300"/>
            <a:ext cx="5941357" cy="19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fontScale="92500"/>
          </a:bodyPr>
          <a:lstStyle/>
          <a:p>
            <a:pPr marL="285750" lvl="1"/>
            <a:r>
              <a:rPr lang="en-US" sz="2800" dirty="0"/>
              <a:t>Fully-managed </a:t>
            </a:r>
            <a:r>
              <a:rPr lang="en-US" sz="2800" dirty="0" err="1"/>
              <a:t>NoSQL</a:t>
            </a:r>
            <a:r>
              <a:rPr lang="en-US" sz="2800" dirty="0"/>
              <a:t> database service</a:t>
            </a:r>
          </a:p>
          <a:p>
            <a:pPr marL="285750" lvl="1"/>
            <a:r>
              <a:rPr lang="en-US" sz="2800" dirty="0"/>
              <a:t>Store any amount of data – no limits</a:t>
            </a:r>
          </a:p>
          <a:p>
            <a:pPr marL="285750" lvl="1"/>
            <a:r>
              <a:rPr lang="en-US" sz="2800" dirty="0"/>
              <a:t>Easily provision and change the request capacity needed for each table</a:t>
            </a:r>
          </a:p>
          <a:p>
            <a:pPr marL="285750" lvl="1"/>
            <a:r>
              <a:rPr lang="en-US" sz="2800" dirty="0"/>
              <a:t>Fast, predictable performance using SSDs</a:t>
            </a:r>
          </a:p>
        </p:txBody>
      </p:sp>
    </p:spTree>
    <p:extLst>
      <p:ext uri="{BB962C8B-B14F-4D97-AF65-F5344CB8AC3E}">
        <p14:creationId xmlns:p14="http://schemas.microsoft.com/office/powerpoint/2010/main" val="39218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Data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 marL="685800">
              <a:buFont typeface="Arial" pitchFamily="34" charset="0"/>
              <a:buChar char="•"/>
            </a:pPr>
            <a:r>
              <a:rPr lang="en-US" dirty="0" smtClean="0"/>
              <a:t>Table = Collection of Items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Item = Arbitrary collection of Name-Value attribute pairs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Primary Key only mandatory attribute(s)</a:t>
            </a:r>
          </a:p>
          <a:p>
            <a:pPr marL="685800">
              <a:buFont typeface="Arial" pitchFamily="34" charset="0"/>
              <a:buChar char="•"/>
            </a:pPr>
            <a:r>
              <a:rPr lang="en-US" dirty="0" smtClean="0"/>
              <a:t>64KB Item Size limit</a:t>
            </a:r>
          </a:p>
          <a:p>
            <a:pPr marL="285750"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772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Primary Keys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1569720"/>
            <a:ext cx="1809750" cy="202266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Single Hash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Distributed Hash Table abstraction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Hashing maximizes workload distribution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No Query Support: (Batch)Put, (Batch)Get, Scan only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Composite Hash, Range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Items grouped by Hash Key &amp; sorted by Range Key</a:t>
            </a:r>
          </a:p>
          <a:p>
            <a:pPr marL="1085850" lvl="1" indent="-342900">
              <a:buFont typeface="Arial" pitchFamily="34" charset="0"/>
              <a:buChar char="•"/>
            </a:pPr>
            <a:r>
              <a:rPr lang="en-US" dirty="0" smtClean="0"/>
              <a:t>Hash Groups have no size limits</a:t>
            </a:r>
          </a:p>
          <a:p>
            <a:pPr marL="285750"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53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Single Hash Key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29142"/>
            <a:ext cx="8229600" cy="4797022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API:</a:t>
            </a:r>
            <a:r>
              <a:rPr lang="en-US" sz="2000" dirty="0"/>
              <a:t> </a:t>
            </a:r>
            <a:r>
              <a:rPr lang="en-US" sz="2000" dirty="0" err="1" smtClean="0"/>
              <a:t>GetItem</a:t>
            </a:r>
            <a:r>
              <a:rPr lang="en-US" sz="2000" dirty="0"/>
              <a:t>, </a:t>
            </a:r>
            <a:r>
              <a:rPr lang="en-US" sz="2000" dirty="0" err="1"/>
              <a:t>PutItem</a:t>
            </a:r>
            <a:r>
              <a:rPr lang="en-US" sz="2000" dirty="0"/>
              <a:t>, </a:t>
            </a:r>
            <a:r>
              <a:rPr lang="en-US" sz="2000" dirty="0" err="1"/>
              <a:t>UpdateItem</a:t>
            </a:r>
            <a:r>
              <a:rPr lang="en-US" sz="2000" dirty="0"/>
              <a:t>, </a:t>
            </a:r>
            <a:r>
              <a:rPr lang="en-US" sz="2000" dirty="0" err="1"/>
              <a:t>BatchWriteItem</a:t>
            </a:r>
            <a:r>
              <a:rPr lang="en-US" sz="2000" dirty="0"/>
              <a:t>, </a:t>
            </a:r>
            <a:r>
              <a:rPr lang="en-US" sz="2000" dirty="0" err="1"/>
              <a:t>BatchGetItem</a:t>
            </a:r>
            <a:r>
              <a:rPr lang="en-US" sz="2000" dirty="0"/>
              <a:t>, Scan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841668"/>
              </p:ext>
            </p:extLst>
          </p:nvPr>
        </p:nvGraphicFramePr>
        <p:xfrm>
          <a:off x="990600" y="2500544"/>
          <a:ext cx="7861299" cy="13603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41926"/>
                <a:gridCol w="1710616"/>
                <a:gridCol w="1095658"/>
                <a:gridCol w="3213099"/>
              </a:tblGrid>
              <a:tr h="41921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EMail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(hash key)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Password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Nickname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ProfilePIc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2299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"/>
                        </a:rPr>
                        <a:t>foo@bar.com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!@##21322--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Evan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http://bucket.s3.amazonaws.com…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2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3"/>
                        </a:rPr>
                        <a:t>bax@foo.com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*(U$@!23323--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Elli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4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TIME: </a:t>
            </a:r>
            <a:r>
              <a:rPr lang="en-US" dirty="0" smtClean="0"/>
              <a:t>30 </a:t>
            </a:r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34C00"/>
                </a:solidFill>
              </a:rPr>
              <a:t>DynamoDB and Users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0"/>
            <a:ext cx="1397000" cy="1397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229547"/>
              </p:ext>
            </p:extLst>
          </p:nvPr>
        </p:nvGraphicFramePr>
        <p:xfrm>
          <a:off x="0" y="1841500"/>
          <a:ext cx="9144000" cy="265942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/>
                <a:gridCol w="3048000"/>
                <a:gridCol w="3048000"/>
              </a:tblGrid>
              <a:tr h="4635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 Powers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Resources (Google ‘</a:t>
                      </a:r>
                      <a:r>
                        <a:rPr lang="en-US" dirty="0" err="1" smtClean="0"/>
                        <a:t>em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58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super.config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super.HASH_KEY_NAME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super.dynamoClient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super.getUserFromMap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super.getMapFromUser</a:t>
                      </a:r>
                      <a:endParaRPr lang="en-US" sz="1800" dirty="0" smtClean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 smtClean="0">
                          <a:solidFill>
                            <a:srgbClr val="151515"/>
                          </a:solidFill>
                          <a:effectLst/>
                          <a:latin typeface="Consolas"/>
                          <a:ea typeface="ＭＳ Ｐゴシック"/>
                          <a:cs typeface="Times New Roman"/>
                        </a:rPr>
                        <a:t>super.LOG</a:t>
                      </a:r>
                      <a:endParaRPr lang="en-US" sz="1800" dirty="0">
                        <a:solidFill>
                          <a:srgbClr val="151515"/>
                        </a:solidFill>
                        <a:effectLst/>
                        <a:latin typeface="+mn-lt"/>
                        <a:ea typeface="ＭＳ Ｐゴシック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The </a:t>
                      </a: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AmazonDynamoDB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 interface</a:t>
                      </a:r>
                      <a:r>
                        <a:rPr lang="en-US" baseline="0" dirty="0" smtClean="0">
                          <a:solidFill>
                            <a:srgbClr val="151515"/>
                          </a:solidFill>
                        </a:rPr>
                        <a:t> in the docs</a:t>
                      </a:r>
                      <a:endParaRPr lang="en-US" dirty="0" smtClean="0">
                        <a:solidFill>
                          <a:srgbClr val="15151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Item attribute names you should use are in super (e.g., </a:t>
                      </a:r>
                      <a:r>
                        <a:rPr lang="en-US" b="1" dirty="0" err="1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super.EMAIL_ATTR</a:t>
                      </a:r>
                      <a:r>
                        <a:rPr lang="en-US" b="1" dirty="0" smtClean="0">
                          <a:solidFill>
                            <a:srgbClr val="151515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151515"/>
                          </a:solidFill>
                        </a:rPr>
                        <a:t>has the name of the item attribute you should store the user’s e-mail address with)</a:t>
                      </a:r>
                      <a:endParaRPr lang="en-US" dirty="0">
                        <a:solidFill>
                          <a:srgbClr val="151515"/>
                        </a:solidFill>
                        <a:latin typeface="Consolas"/>
                        <a:cs typeface="Consola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4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b="1" dirty="0" err="1" smtClean="0">
                <a:latin typeface="Consolas"/>
                <a:cs typeface="Consolas"/>
              </a:rPr>
              <a:t>com.amediamanager.dao.DynamoDbUserDaoImpl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488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 Time!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nsolas"/>
                <a:cs typeface="Consolas"/>
              </a:rPr>
              <a:t>Starting back promptly at 1:30p</a:t>
            </a:r>
            <a:endParaRPr lang="en-U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803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RDS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1518919"/>
            <a:ext cx="1898650" cy="212202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6789" y="1084841"/>
            <a:ext cx="6140211" cy="3553926"/>
          </a:xfrm>
        </p:spPr>
        <p:txBody>
          <a:bodyPr>
            <a:normAutofit fontScale="92500" lnSpcReduction="10000"/>
          </a:bodyPr>
          <a:lstStyle/>
          <a:p>
            <a:pPr marL="285750" lvl="1"/>
            <a:r>
              <a:rPr lang="en-US" sz="2800" dirty="0"/>
              <a:t>Fully-managed </a:t>
            </a:r>
            <a:r>
              <a:rPr lang="en-US" sz="2800" dirty="0" smtClean="0"/>
              <a:t>relational database</a:t>
            </a:r>
            <a:endParaRPr lang="en-US" sz="2800" dirty="0"/>
          </a:p>
          <a:p>
            <a:pPr marL="285750" lvl="1"/>
            <a:r>
              <a:rPr lang="en-US" sz="2800" dirty="0" smtClean="0"/>
              <a:t>MySQL, Oracle, and RDS</a:t>
            </a:r>
          </a:p>
          <a:p>
            <a:pPr marL="285750" lvl="1"/>
            <a:r>
              <a:rPr lang="en-US" sz="2800" dirty="0" smtClean="0"/>
              <a:t>API</a:t>
            </a:r>
          </a:p>
          <a:p>
            <a:pPr marL="685800" lvl="2"/>
            <a:r>
              <a:rPr lang="en-US" sz="2600" dirty="0" smtClean="0"/>
              <a:t>Resize (CPU/Memory, Storage, IOPS)</a:t>
            </a:r>
          </a:p>
          <a:p>
            <a:pPr marL="685800" lvl="2"/>
            <a:r>
              <a:rPr lang="en-US" sz="2600" dirty="0" smtClean="0"/>
              <a:t>Snapshot</a:t>
            </a:r>
          </a:p>
          <a:p>
            <a:pPr marL="685800" lvl="2"/>
            <a:r>
              <a:rPr lang="en-US" sz="2600" dirty="0" err="1" smtClean="0"/>
              <a:t>MultiAZ</a:t>
            </a:r>
            <a:endParaRPr lang="en-US" sz="2600" dirty="0" smtClean="0"/>
          </a:p>
          <a:p>
            <a:pPr marL="685800" lvl="2"/>
            <a:r>
              <a:rPr lang="en-US" sz="2600" dirty="0" smtClean="0"/>
              <a:t>Read </a:t>
            </a:r>
            <a:r>
              <a:rPr lang="en-US" sz="2600" dirty="0" smtClean="0"/>
              <a:t>Replicas</a:t>
            </a:r>
          </a:p>
          <a:p>
            <a:pPr marL="685800" lvl="2"/>
            <a:r>
              <a:rPr lang="en-US" sz="2600" dirty="0" smtClean="0"/>
              <a:t>Etc…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225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:Invent Speaker - Dark">
  <a:themeElements>
    <a:clrScheme name="reInvent-Dark">
      <a:dk1>
        <a:srgbClr val="FFFFFF"/>
      </a:dk1>
      <a:lt1>
        <a:srgbClr val="FFFFFF"/>
      </a:lt1>
      <a:dk2>
        <a:srgbClr val="F8F8F8"/>
      </a:dk2>
      <a:lt2>
        <a:srgbClr val="FFFFFF"/>
      </a:lt2>
      <a:accent1>
        <a:srgbClr val="0089C1"/>
      </a:accent1>
      <a:accent2>
        <a:srgbClr val="DE6C29"/>
      </a:accent2>
      <a:accent3>
        <a:srgbClr val="FF752F"/>
      </a:accent3>
      <a:accent4>
        <a:srgbClr val="26B9FF"/>
      </a:accent4>
      <a:accent5>
        <a:srgbClr val="989898"/>
      </a:accent5>
      <a:accent6>
        <a:srgbClr val="D6D6D6"/>
      </a:accent6>
      <a:hlink>
        <a:srgbClr val="166D97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1" id="{971380C7-ABE3-4FA6-A63F-F506CCBEC196}" vid="{72637DF1-F1FB-436C-9842-4F13289FE2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AD1257093A848B7066675EE926BAE" ma:contentTypeVersion="1" ma:contentTypeDescription="Create a new document." ma:contentTypeScope="" ma:versionID="f1cae5c6ae88aba1a237e05ed3ad9d7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F771E0-E80D-4EA8-BEC2-76983043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24625</TotalTime>
  <Words>4026</Words>
  <Application>Microsoft Macintosh PowerPoint</Application>
  <PresentationFormat>On-screen Show (16:9)</PresentationFormat>
  <Paragraphs>1354</Paragraphs>
  <Slides>134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5" baseType="lpstr">
      <vt:lpstr>re:Invent Speaker - Dark</vt:lpstr>
      <vt:lpstr>Before we start</vt:lpstr>
      <vt:lpstr>Coding a Scalable Calculator with VBScript</vt:lpstr>
      <vt:lpstr>Coding a Scalable Java Web Application with AWS Elastic Beanstalk and the AWS SDK for Java</vt:lpstr>
      <vt:lpstr>Here to Help</vt:lpstr>
      <vt:lpstr>Logistics</vt:lpstr>
      <vt:lpstr>Pre-Work</vt:lpstr>
      <vt:lpstr>Start the Lab (Deploy the App)</vt:lpstr>
      <vt:lpstr>About the App</vt:lpstr>
      <vt:lpstr>aMediaManager</vt:lpstr>
      <vt:lpstr>aMediaManager</vt:lpstr>
      <vt:lpstr>aMediaManager</vt:lpstr>
      <vt:lpstr>aMediaManager: Tech</vt:lpstr>
      <vt:lpstr>aMediaManager: Tech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CloudFormation</vt:lpstr>
      <vt:lpstr>CloudFormation</vt:lpstr>
      <vt:lpstr>CloudFormation</vt:lpstr>
      <vt:lpstr>Develop and Deploy</vt:lpstr>
      <vt:lpstr>Develop and Deploy</vt:lpstr>
      <vt:lpstr>Develop and Deploy</vt:lpstr>
      <vt:lpstr>Develop and Deploy</vt:lpstr>
      <vt:lpstr>Develop and Deploy</vt:lpstr>
      <vt:lpstr>Develop and Deploy</vt:lpstr>
      <vt:lpstr>API Credentials</vt:lpstr>
      <vt:lpstr>API Credentials</vt:lpstr>
      <vt:lpstr>API Credentials</vt:lpstr>
      <vt:lpstr>API Credentials</vt:lpstr>
      <vt:lpstr>API Credentials</vt:lpstr>
      <vt:lpstr>API Credentials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Local Dev</vt:lpstr>
      <vt:lpstr>API Credentials: Prod/EB</vt:lpstr>
      <vt:lpstr>API Credentials: Prod/EB</vt:lpstr>
      <vt:lpstr>API Credentials: Prod/EB</vt:lpstr>
      <vt:lpstr>API Credentials: Prod/EB</vt:lpstr>
      <vt:lpstr>API Credentials: Prod/EB</vt:lpstr>
      <vt:lpstr>API Credentials</vt:lpstr>
      <vt:lpstr>LAB TIME: 25 minutes</vt:lpstr>
      <vt:lpstr>Review</vt:lpstr>
      <vt:lpstr>Review</vt:lpstr>
      <vt:lpstr>Review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App Configuration</vt:lpstr>
      <vt:lpstr>Break Time (15 minutes)!</vt:lpstr>
      <vt:lpstr>LAB TIME: 30 minutes</vt:lpstr>
      <vt:lpstr>Review</vt:lpstr>
      <vt:lpstr>Java SDK</vt:lpstr>
      <vt:lpstr>Java SDK</vt:lpstr>
      <vt:lpstr>Java SDK &amp; Regional Agnosticism</vt:lpstr>
      <vt:lpstr>Java SDK &amp; Regional Agnosticism</vt:lpstr>
      <vt:lpstr>Java SDK &amp; Regional Agnosticism</vt:lpstr>
      <vt:lpstr>S3 Overview</vt:lpstr>
      <vt:lpstr>S3 Overview</vt:lpstr>
      <vt:lpstr>S3 API</vt:lpstr>
      <vt:lpstr>S3 and the Java SDK</vt:lpstr>
      <vt:lpstr>CHALLENGE OVERVIEW</vt:lpstr>
      <vt:lpstr>CHALLENGE TIME: 20 minutes</vt:lpstr>
      <vt:lpstr>Review</vt:lpstr>
      <vt:lpstr>DynamoDB Overview</vt:lpstr>
      <vt:lpstr>DynamoDB Overview</vt:lpstr>
      <vt:lpstr>DynamoDB Data Model</vt:lpstr>
      <vt:lpstr>DynamoDB Primary Keys</vt:lpstr>
      <vt:lpstr>DynamoDB Single Hash Key</vt:lpstr>
      <vt:lpstr>CHALLENGE TIME: 30 minutes</vt:lpstr>
      <vt:lpstr>Review</vt:lpstr>
      <vt:lpstr>Lunch Time! </vt:lpstr>
      <vt:lpstr>RDS Overview</vt:lpstr>
      <vt:lpstr>RDS Overview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RDS Overview – Read Replicas</vt:lpstr>
      <vt:lpstr>CHALLENGE TIME: 30 minutes</vt:lpstr>
      <vt:lpstr>CHALLENGE TIME: 30 minutes</vt:lpstr>
      <vt:lpstr>Review</vt:lpstr>
      <vt:lpstr>S3 Objects</vt:lpstr>
      <vt:lpstr>CHALLENGE TIME: 45 minutes</vt:lpstr>
      <vt:lpstr>CHALLENGE TIME: 30 minutes</vt:lpstr>
      <vt:lpstr>Review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Elastic Transcoder</vt:lpstr>
      <vt:lpstr>CHALLENGE TIME: 30 minutes</vt:lpstr>
      <vt:lpstr>CHALLENGE TIME: 30 minutes</vt:lpstr>
      <vt:lpstr>Review</vt:lpstr>
      <vt:lpstr>CloudWatch</vt:lpstr>
      <vt:lpstr>CloudWatch</vt:lpstr>
      <vt:lpstr>CloudWatch – Web App Metrics from EB</vt:lpstr>
      <vt:lpstr>CloudWatch</vt:lpstr>
      <vt:lpstr>CHALLENGE TIME: 45 minutes</vt:lpstr>
      <vt:lpstr>Review</vt:lpstr>
      <vt:lpstr>Questions?</vt:lpstr>
      <vt:lpstr>Thank You!</vt:lpstr>
    </vt:vector>
  </TitlesOfParts>
  <Company>Amazon.com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aleclikeswhales@gmail.com</dc:creator>
  <cp:lastModifiedBy>Brown, Evan</cp:lastModifiedBy>
  <cp:revision>441</cp:revision>
  <dcterms:created xsi:type="dcterms:W3CDTF">2013-09-17T00:51:11Z</dcterms:created>
  <dcterms:modified xsi:type="dcterms:W3CDTF">2013-11-07T02:03:23Z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0x01010061CAD1257093A848B7066675EE926BAE</vt:lpwstr>
  </property>
</Properties>
</file>